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6" r:id="rId29"/>
    <p:sldId id="287" r:id="rId30"/>
    <p:sldId id="289" r:id="rId31"/>
    <p:sldId id="290" r:id="rId32"/>
    <p:sldId id="291" r:id="rId33"/>
    <p:sldId id="292" r:id="rId34"/>
    <p:sldId id="293" r:id="rId35"/>
    <p:sldId id="294" r:id="rId36"/>
    <p:sldId id="282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64B3"/>
    <a:srgbClr val="194750"/>
    <a:srgbClr val="18454F"/>
    <a:srgbClr val="1B4951"/>
    <a:srgbClr val="00A1A4"/>
    <a:srgbClr val="1D4C53"/>
    <a:srgbClr val="FFCDC1"/>
    <a:srgbClr val="B13100"/>
    <a:srgbClr val="EAAF00"/>
    <a:srgbClr val="FDB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00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74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2.jp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61F2D-46D0-45AD-BF04-5FF91704D4EA}" type="datetimeFigureOut">
              <a:rPr lang="pt-PT" smtClean="0"/>
              <a:t>16/04/2020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1494D-4241-4553-96DA-6654857FDC0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59698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2266" y="-2022"/>
            <a:ext cx="9146266" cy="6861037"/>
            <a:chOff x="-2266" y="-2022"/>
            <a:chExt cx="9146266" cy="686103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rcRect/>
              <a:stretch>
                <a:fillRect l="-16667" r="-166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-2022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2266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6841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508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1" y="2222624"/>
            <a:ext cx="5917677" cy="2554758"/>
          </a:xfrm>
        </p:spPr>
        <p:txBody>
          <a:bodyPr anchor="b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866441" y="4777380"/>
            <a:ext cx="5917677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7419" y="1824010"/>
            <a:ext cx="990599" cy="240258"/>
          </a:xfrm>
        </p:spPr>
        <p:txBody>
          <a:bodyPr/>
          <a:lstStyle>
            <a:lvl1pPr algn="l">
              <a:defRPr sz="900" b="0" i="0">
                <a:solidFill>
                  <a:schemeClr val="bg1"/>
                </a:solidFill>
              </a:defRPr>
            </a:lvl1pPr>
          </a:lstStyle>
          <a:p>
            <a:fld id="{AED82433-AA01-45D0-8455-D7371BC6D789}" type="datetime1">
              <a:rPr lang="pt-PT" smtClean="0"/>
              <a:t>16/04/2020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46568" y="3264407"/>
            <a:ext cx="3859795" cy="228659"/>
          </a:xfrm>
        </p:spPr>
        <p:txBody>
          <a:bodyPr/>
          <a:lstStyle>
            <a:lvl1pPr>
              <a:defRPr sz="900" b="0" i="0">
                <a:solidFill>
                  <a:schemeClr val="bg1"/>
                </a:solidFill>
              </a:defRPr>
            </a:lvl1pPr>
          </a:lstStyle>
          <a:p>
            <a:endParaRPr lang="pt-PT"/>
          </a:p>
        </p:txBody>
      </p:sp>
      <p:sp>
        <p:nvSpPr>
          <p:cNvPr id="12" name="Rectangle 11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11A0658-19EA-4DF0-AA21-34954808E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936331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2266" y="-2022"/>
            <a:ext cx="9146266" cy="6861037"/>
            <a:chOff x="-2266" y="-2022"/>
            <a:chExt cx="9146266" cy="686103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rcRect/>
              <a:stretch>
                <a:fillRect l="-16667" r="-166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5689832" y="-2022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2266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6299432" y="586841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Rectangle 14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508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961453"/>
            <a:ext cx="6422002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3" y="5528191"/>
            <a:ext cx="6422003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3FF99-713F-4607-B34B-3C3447BB767D}" type="datetime1">
              <a:rPr lang="pt-PT" smtClean="0"/>
              <a:t>16/04/2020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20" name="Rectangle 19"/>
          <p:cNvSpPr/>
          <p:nvPr/>
        </p:nvSpPr>
        <p:spPr>
          <a:xfrm>
            <a:off x="7745644" y="-7177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60F83BD5-2A64-4978-BA24-79602B5AA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3079816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-1519"/>
            <a:ext cx="9146266" cy="6861037"/>
            <a:chOff x="-2266" y="-2022"/>
            <a:chExt cx="9146266" cy="686103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rcRect/>
              <a:stretch>
                <a:fillRect l="-16667" r="-166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5689832" y="-2022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2266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6299432" y="586841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508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927101"/>
            <a:ext cx="6422004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13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F33E5-521E-41F5-A1D5-25E44E74657E}" type="datetime1">
              <a:rPr lang="pt-PT" smtClean="0"/>
              <a:t>16/04/2020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9" name="Rectangle 18"/>
          <p:cNvSpPr/>
          <p:nvPr userDrawn="1"/>
        </p:nvSpPr>
        <p:spPr>
          <a:xfrm>
            <a:off x="7745644" y="-7177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5012B88-2B9D-45BA-9A8E-C32D6CA5C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776527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266" y="-2022"/>
            <a:ext cx="9146266" cy="6861037"/>
            <a:chOff x="-2266" y="-2022"/>
            <a:chExt cx="9146266" cy="686103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rcRect/>
              <a:stretch>
                <a:fillRect l="-16667" r="-166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-2022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2266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6299432" y="586841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508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1" name="TextBox 10"/>
          <p:cNvSpPr txBox="1"/>
          <p:nvPr/>
        </p:nvSpPr>
        <p:spPr bwMode="gray">
          <a:xfrm>
            <a:off x="7033421" y="2893960"/>
            <a:ext cx="6792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8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10" name="TextBox 9"/>
          <p:cNvSpPr txBox="1"/>
          <p:nvPr/>
        </p:nvSpPr>
        <p:spPr bwMode="gray">
          <a:xfrm>
            <a:off x="625840" y="590998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8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0763" y="914400"/>
            <a:ext cx="6177681" cy="28846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9" y="3809278"/>
            <a:ext cx="5646142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78870" y="5000815"/>
            <a:ext cx="6422005" cy="101817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3CB6-8DAB-434E-8DFF-4F66918D2F75}" type="datetime1">
              <a:rPr lang="pt-PT" smtClean="0"/>
              <a:t>16/04/2020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22" name="Rectangle 21"/>
          <p:cNvSpPr/>
          <p:nvPr/>
        </p:nvSpPr>
        <p:spPr>
          <a:xfrm>
            <a:off x="7745644" y="-7177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FD0CF4F1-F2FE-4562-B9FE-910649516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1762819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2266" y="-2022"/>
            <a:ext cx="9146266" cy="6861037"/>
            <a:chOff x="-2266" y="-2022"/>
            <a:chExt cx="9146266" cy="686103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rcRect/>
              <a:stretch>
                <a:fillRect l="-16667" r="-166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-2022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2266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6841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508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2057400"/>
            <a:ext cx="6422004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159399"/>
            <a:ext cx="6422004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F01A0-344A-4F0B-9BDB-AD6EE429E7C2}" type="datetime1">
              <a:rPr lang="pt-PT" smtClean="0"/>
              <a:t>16/04/2020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1" name="Rectangle 10"/>
          <p:cNvSpPr/>
          <p:nvPr/>
        </p:nvSpPr>
        <p:spPr>
          <a:xfrm>
            <a:off x="7744507" y="39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6568D84-08FB-4B2B-A619-C47A8A6E9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1848337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852" y="921453"/>
            <a:ext cx="6423592" cy="715512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1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2"/>
            <a:ext cx="2313431" cy="2877717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8471" y="2485332"/>
            <a:ext cx="2326750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2"/>
            <a:ext cx="2326750" cy="2888367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63820" y="2489200"/>
            <a:ext cx="2313740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3820" y="3147162"/>
            <a:ext cx="2313740" cy="2877717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87101" y="2489200"/>
            <a:ext cx="0" cy="3535679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622" y="2489200"/>
            <a:ext cx="0" cy="3535679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2A40D-0D3C-4A90-896B-53FF1DE16E38}" type="datetime1">
              <a:rPr lang="pt-PT" smtClean="0"/>
              <a:t>16/04/2020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712364" y="295730"/>
            <a:ext cx="738909" cy="767687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EE31BF8-7351-4A0F-A8BF-ABAE68EB034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74440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927101"/>
            <a:ext cx="6423592" cy="70986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390" y="4179595"/>
            <a:ext cx="2295329" cy="657961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21261" y="2489200"/>
            <a:ext cx="2012937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48208"/>
            <a:ext cx="2309279" cy="1176672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30434" y="4179594"/>
            <a:ext cx="2291674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16"/>
          </p:nvPr>
        </p:nvSpPr>
        <p:spPr>
          <a:xfrm>
            <a:off x="3550622" y="2486834"/>
            <a:ext cx="2025182" cy="144970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04318" y="4848209"/>
            <a:ext cx="2317790" cy="1188374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63820" y="4166523"/>
            <a:ext cx="2304671" cy="681684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17"/>
          </p:nvPr>
        </p:nvSpPr>
        <p:spPr>
          <a:xfrm>
            <a:off x="6104946" y="2489200"/>
            <a:ext cx="2018838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63820" y="4848209"/>
            <a:ext cx="2304671" cy="1189427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441" y="2489200"/>
            <a:ext cx="0" cy="3535679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622" y="2489200"/>
            <a:ext cx="0" cy="3548436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3418-6CAE-4EF3-97CA-68F21A196221}" type="datetime1">
              <a:rPr lang="pt-PT" smtClean="0"/>
              <a:t>16/04/2020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712364" y="295730"/>
            <a:ext cx="738909" cy="767687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EE31BF8-7351-4A0F-A8BF-ABAE68EB034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390268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64852" y="921453"/>
            <a:ext cx="6423592" cy="715512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EF862-AEA3-4AB6-96D2-73E247F90D5D}" type="datetime1">
              <a:rPr lang="pt-PT" smtClean="0"/>
              <a:t>16/04/2020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12364" y="295730"/>
            <a:ext cx="738909" cy="767687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EE31BF8-7351-4A0F-A8BF-ABAE68EB034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115397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2266" y="-2022"/>
            <a:ext cx="9146266" cy="6861037"/>
            <a:chOff x="-2266" y="-2022"/>
            <a:chExt cx="9146266" cy="686103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rcRect/>
              <a:stretch>
                <a:fillRect l="-16667" r="-166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-2022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2266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6841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414867" y="402165"/>
              <a:ext cx="46105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7"/>
            <p:cNvSpPr/>
            <p:nvPr/>
          </p:nvSpPr>
          <p:spPr bwMode="gray">
            <a:xfrm rot="5400000">
              <a:off x="1299309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508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68970" y="1447799"/>
            <a:ext cx="1119474" cy="4571999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440" y="1447799"/>
            <a:ext cx="4417234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92F4-CE45-4E17-8B31-C720BB534A8D}" type="datetime1">
              <a:rPr lang="pt-PT" smtClean="0"/>
              <a:t>16/04/2020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3" name="Rectangle 12"/>
          <p:cNvSpPr/>
          <p:nvPr/>
        </p:nvSpPr>
        <p:spPr>
          <a:xfrm>
            <a:off x="7744507" y="39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12364" y="295730"/>
            <a:ext cx="738909" cy="767687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EE31BF8-7351-4A0F-A8BF-ABAE68EB034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45155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35FAD-3C28-4B99-A8D9-7AE679476BA8}" type="datetime1">
              <a:rPr lang="pt-PT" smtClean="0"/>
              <a:t>16/04/2020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1092749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2266" y="-2022"/>
            <a:ext cx="9146266" cy="6861037"/>
            <a:chOff x="-2266" y="-2022"/>
            <a:chExt cx="9146266" cy="686103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rcRect/>
              <a:stretch>
                <a:fillRect l="-16667" r="-166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5689832" y="-2022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2266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6299432" y="586841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508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6443" y="2257588"/>
            <a:ext cx="3101763" cy="3020343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third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267"/>
            <a:ext cx="3054653" cy="3020345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C270B-F134-4B6D-B797-541B9DEB5DE4}" type="datetime1">
              <a:rPr lang="pt-PT" smtClean="0"/>
              <a:t>16/04/2020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3" name="Rectangle 12"/>
          <p:cNvSpPr/>
          <p:nvPr/>
        </p:nvSpPr>
        <p:spPr>
          <a:xfrm>
            <a:off x="7745644" y="39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0F1DA8AD-77AD-4B9F-B05A-6CE66F46F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839444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199"/>
            <a:ext cx="3636979" cy="353060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0" y="2489199"/>
            <a:ext cx="3636981" cy="35532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24B42-30A1-4830-AFEA-7FEBB2E39C64}" type="datetime1">
              <a:rPr lang="pt-PT" smtClean="0"/>
              <a:t>16/04/2020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278CF0E-4F76-49B6-AF32-A9FB9D94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1527411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3636979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1" y="3248040"/>
            <a:ext cx="3636978" cy="277176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0" y="2488750"/>
            <a:ext cx="3636980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8040"/>
            <a:ext cx="3636980" cy="277390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DA8FD-6955-4E12-AF4C-F72119F026C2}" type="datetime1">
              <a:rPr lang="pt-PT" smtClean="0"/>
              <a:t>16/04/2020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03E4D09-00C0-44D3-8991-54849B120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121934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A2D2-BC70-4A24-A1B8-8A0A13AB1DA3}" type="datetime1">
              <a:rPr lang="pt-PT" smtClean="0"/>
              <a:t>16/04/2020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E23F5-6F94-4BB6-83BE-1F4D3BD19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1320787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C1FE0-88B4-4D6F-9CE1-10D3715C3223}" type="datetime1">
              <a:rPr lang="pt-PT" smtClean="0"/>
              <a:t>16/04/2020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1" name="Rectangle 10"/>
          <p:cNvSpPr/>
          <p:nvPr/>
        </p:nvSpPr>
        <p:spPr>
          <a:xfrm>
            <a:off x="7745644" y="-1404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DE91E-28C9-451F-B9E8-653E7E334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4246762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52881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3086845"/>
            <a:ext cx="2712590" cy="2938036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FF03-6DE9-43F3-A3B1-BB81FE2E3861}" type="datetime1">
              <a:rPr lang="pt-PT" smtClean="0"/>
              <a:t>16/04/2020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9" name="Rectangle 18"/>
          <p:cNvSpPr/>
          <p:nvPr/>
        </p:nvSpPr>
        <p:spPr>
          <a:xfrm>
            <a:off x="7745644" y="-1404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254C970-FC20-4D60-A26F-771AFAD8757C}"/>
              </a:ext>
            </a:extLst>
          </p:cNvPr>
          <p:cNvSpPr txBox="1">
            <a:spLocks/>
          </p:cNvSpPr>
          <p:nvPr userDrawn="1"/>
        </p:nvSpPr>
        <p:spPr bwMode="gray">
          <a:xfrm>
            <a:off x="7678616" y="7879"/>
            <a:ext cx="791308" cy="519503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4243235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266" y="-2022"/>
            <a:ext cx="9146266" cy="6861037"/>
            <a:chOff x="-2266" y="-2022"/>
            <a:chExt cx="9146266" cy="686103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rcRect/>
              <a:stretch>
                <a:fillRect l="-16667" r="-166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5689832" y="-2022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-2266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Oval 25"/>
            <p:cNvSpPr/>
            <p:nvPr/>
          </p:nvSpPr>
          <p:spPr>
            <a:xfrm>
              <a:off x="6299432" y="586841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8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7" name="Freeform 5"/>
            <p:cNvSpPr>
              <a:spLocks noEditPoints="1"/>
            </p:cNvSpPr>
            <p:nvPr/>
          </p:nvSpPr>
          <p:spPr bwMode="gray">
            <a:xfrm>
              <a:off x="0" y="508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591" y="1343112"/>
            <a:ext cx="3001938" cy="1613085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1592" y="3086100"/>
            <a:ext cx="3001938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7ACC5-BCDB-4302-8BC1-14A410C6643F}" type="datetime1">
              <a:rPr lang="pt-PT" smtClean="0"/>
              <a:t>16/04/2020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4" name="Rectangle 13"/>
          <p:cNvSpPr/>
          <p:nvPr/>
        </p:nvSpPr>
        <p:spPr>
          <a:xfrm>
            <a:off x="7745644" y="-1404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8C4812CD-AF8F-496D-89FC-BBC58B3DD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78616" y="7879"/>
            <a:ext cx="791308" cy="519503"/>
          </a:xfrm>
          <a:prstGeom prst="rect">
            <a:avLst/>
          </a:prstGeom>
        </p:spPr>
        <p:txBody>
          <a:bodyPr/>
          <a:lstStyle>
            <a:lvl1pPr algn="ctr">
              <a:defRPr sz="1400"/>
            </a:lvl1pPr>
          </a:lstStyle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‹#›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3034339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2266" y="-2022"/>
            <a:ext cx="9146266" cy="6861037"/>
            <a:chOff x="-2266" y="-2022"/>
            <a:chExt cx="9146266" cy="686103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rcRect/>
              <a:stretch>
                <a:fillRect l="-16667" r="-166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-2022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2266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6841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6" name="Freeform 25"/>
            <p:cNvSpPr/>
            <p:nvPr/>
          </p:nvSpPr>
          <p:spPr bwMode="gray">
            <a:xfrm>
              <a:off x="485023" y="1856958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7" name="Freeform 5"/>
            <p:cNvSpPr>
              <a:spLocks noEditPoints="1"/>
            </p:cNvSpPr>
            <p:nvPr/>
          </p:nvSpPr>
          <p:spPr bwMode="gray">
            <a:xfrm>
              <a:off x="0" y="508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PT" dirty="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1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2489201"/>
            <a:ext cx="6345260" cy="3530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60111" y="6377097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A55688D4-4193-4881-AB24-D765465435B1}" type="datetime1">
              <a:rPr lang="pt-PT" smtClean="0"/>
              <a:t>16/04/2020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2" y="6373195"/>
            <a:ext cx="3859795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pt-PT" dirty="0"/>
          </a:p>
        </p:txBody>
      </p:sp>
      <p:sp>
        <p:nvSpPr>
          <p:cNvPr id="29" name="Rectangle 2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EE31BF8-7351-4A0F-A8BF-ABAE68EB034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980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04FE9-A287-4D98-BBDD-FF07DD8D32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Android: </a:t>
            </a:r>
            <a:br>
              <a:rPr lang="pt-PT" dirty="0"/>
            </a:br>
            <a:r>
              <a:rPr lang="pt-PT" dirty="0" err="1"/>
              <a:t>Events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Intents</a:t>
            </a:r>
            <a:br>
              <a:rPr lang="pt-PT" dirty="0"/>
            </a:br>
            <a:r>
              <a:rPr lang="pt-PT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0528BC-53A3-49DC-A060-3590BECF22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pt-PT" dirty="0"/>
            </a:br>
            <a:r>
              <a:rPr lang="pt-PT" dirty="0"/>
              <a:t>LEIM – DAM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B8D0F86D-9BE8-455B-A500-1CB730B6C171}"/>
              </a:ext>
            </a:extLst>
          </p:cNvPr>
          <p:cNvSpPr>
            <a:spLocks noChangeAspect="1"/>
          </p:cNvSpPr>
          <p:nvPr/>
        </p:nvSpPr>
        <p:spPr>
          <a:xfrm>
            <a:off x="692465" y="689681"/>
            <a:ext cx="2392641" cy="10590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B309F4-E7BE-407E-A441-355BB35DF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647468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EventListeners</a:t>
            </a:r>
            <a:r>
              <a:rPr lang="pt-PT" dirty="0"/>
              <a:t>: </a:t>
            </a:r>
            <a:r>
              <a:rPr lang="pt-PT" dirty="0" err="1"/>
              <a:t>Anonymous</a:t>
            </a:r>
            <a:r>
              <a:rPr lang="pt-PT" dirty="0"/>
              <a:t> </a:t>
            </a:r>
            <a:r>
              <a:rPr lang="pt-PT" dirty="0" err="1"/>
              <a:t>Implementation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1" y="2489201"/>
            <a:ext cx="7673260" cy="3530599"/>
          </a:xfrm>
        </p:spPr>
        <p:txBody>
          <a:bodyPr/>
          <a:lstStyle/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Allows better integration of objects</a:t>
            </a:r>
          </a:p>
          <a:p>
            <a:endParaRPr lang="en-US" dirty="0"/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Repetition of the code (almost equal when applied to more than  one control)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10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3378539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EventListener</a:t>
            </a:r>
            <a:r>
              <a:rPr lang="en-US" dirty="0"/>
              <a:t>: </a:t>
            </a:r>
            <a:r>
              <a:rPr lang="en-US" dirty="0" err="1"/>
              <a:t>MainActivity</a:t>
            </a:r>
            <a:r>
              <a:rPr lang="en-US" dirty="0"/>
              <a:t> Implements the Interface (I)</a:t>
            </a:r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11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00A711-46D5-4EBA-A3EC-A6CD0F36835A}"/>
              </a:ext>
            </a:extLst>
          </p:cNvPr>
          <p:cNvSpPr/>
          <p:nvPr/>
        </p:nvSpPr>
        <p:spPr>
          <a:xfrm>
            <a:off x="1081125" y="2249237"/>
            <a:ext cx="7498331" cy="3386633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1639"/>
              </a:lnSpc>
              <a:spcBef>
                <a:spcPts val="100"/>
              </a:spcBef>
            </a:pP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//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MainActivity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implements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the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interface</a:t>
            </a:r>
          </a:p>
          <a:p>
            <a:pPr marL="12700">
              <a:lnSpc>
                <a:spcPts val="1600"/>
              </a:lnSpc>
            </a:pP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public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class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MainActivity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extends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AppCompatActivity</a:t>
            </a:r>
            <a:r>
              <a:rPr lang="pt-PT" sz="1200" spc="-8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implements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View.OnClickListener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{</a:t>
            </a:r>
          </a:p>
          <a:p>
            <a:pPr marL="241300">
              <a:lnSpc>
                <a:spcPts val="1600"/>
              </a:lnSpc>
            </a:pPr>
            <a:endParaRPr lang="pt-PT" sz="1200" dirty="0">
              <a:solidFill>
                <a:srgbClr val="011993"/>
              </a:solidFill>
              <a:latin typeface="Consolas" panose="020B0609020204030204" pitchFamily="49" charset="0"/>
              <a:cs typeface="DejaVu Sans Mono"/>
            </a:endParaRPr>
          </a:p>
          <a:p>
            <a:pPr marL="241300">
              <a:lnSpc>
                <a:spcPts val="1600"/>
              </a:lnSpc>
            </a:pP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protected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void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onCreate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Bundle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savedInstanceState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</a:t>
            </a:r>
            <a:r>
              <a:rPr lang="pt-PT" sz="1200" spc="-1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{</a:t>
            </a:r>
          </a:p>
          <a:p>
            <a:pPr marL="469900">
              <a:lnSpc>
                <a:spcPts val="1600"/>
              </a:lnSpc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…</a:t>
            </a:r>
          </a:p>
          <a:p>
            <a:pPr marL="469900">
              <a:lnSpc>
                <a:spcPts val="1600"/>
              </a:lnSpc>
            </a:pP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Button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b = 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Button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</a:t>
            </a:r>
            <a:r>
              <a:rPr lang="pt-PT" sz="1200" spc="3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this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.findViewById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R.id.</a:t>
            </a:r>
            <a:r>
              <a:rPr lang="pt-PT" sz="1200" i="1" spc="-5" dirty="0" err="1">
                <a:solidFill>
                  <a:srgbClr val="7B248D"/>
                </a:solidFill>
                <a:latin typeface="Consolas" panose="020B0609020204030204" pitchFamily="49" charset="0"/>
                <a:cs typeface="DejaVu Sans Mono"/>
              </a:rPr>
              <a:t>bsoma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</a:t>
            </a: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 marL="469900" marR="5080">
              <a:lnSpc>
                <a:spcPts val="1600"/>
              </a:lnSpc>
              <a:spcBef>
                <a:spcPts val="80"/>
              </a:spcBef>
            </a:pP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assert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b != 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null</a:t>
            </a:r>
            <a:r>
              <a:rPr lang="pt-PT" sz="1200" spc="-5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: 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setupButtons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: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button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bsoma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is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not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valid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;  </a:t>
            </a:r>
          </a:p>
          <a:p>
            <a:pPr marL="469900" marR="5080">
              <a:lnSpc>
                <a:spcPts val="1600"/>
              </a:lnSpc>
              <a:spcBef>
                <a:spcPts val="80"/>
              </a:spcBef>
            </a:pP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b.setOnClickListener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this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</a:t>
            </a: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 marL="241300">
              <a:lnSpc>
                <a:spcPts val="1560"/>
              </a:lnSpc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}</a:t>
            </a:r>
          </a:p>
          <a:p>
            <a:pPr marL="241300">
              <a:lnSpc>
                <a:spcPts val="1560"/>
              </a:lnSpc>
            </a:pP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public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void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onClick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View</a:t>
            </a:r>
            <a:r>
              <a:rPr lang="pt-PT" sz="1200" spc="-1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v) {</a:t>
            </a:r>
          </a:p>
          <a:p>
            <a:pPr marL="12700">
              <a:spcBef>
                <a:spcPts val="100"/>
              </a:spcBef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 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Button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b =</a:t>
            </a:r>
            <a:r>
              <a:rPr lang="pt-PT" sz="1200" spc="-6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Button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)v;</a:t>
            </a:r>
          </a:p>
          <a:p>
            <a:pPr marL="698500">
              <a:lnSpc>
                <a:spcPts val="1639"/>
              </a:lnSpc>
              <a:spcBef>
                <a:spcPts val="100"/>
              </a:spcBef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…</a:t>
            </a:r>
          </a:p>
          <a:p>
            <a:pPr marL="241300">
              <a:lnSpc>
                <a:spcPts val="1600"/>
              </a:lnSpc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}</a:t>
            </a:r>
          </a:p>
          <a:p>
            <a:pPr marL="12700">
              <a:lnSpc>
                <a:spcPts val="1639"/>
              </a:lnSpc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}</a:t>
            </a:r>
          </a:p>
          <a:p>
            <a:pPr marL="12700">
              <a:lnSpc>
                <a:spcPts val="1600"/>
              </a:lnSpc>
            </a:pPr>
            <a:endParaRPr lang="pt-PT" sz="1200" dirty="0">
              <a:latin typeface="Consolas" panose="020B0609020204030204" pitchFamily="49" charset="0"/>
              <a:cs typeface="DejaVu Sans Mono"/>
            </a:endParaRPr>
          </a:p>
        </p:txBody>
      </p:sp>
    </p:spTree>
    <p:extLst>
      <p:ext uri="{BB962C8B-B14F-4D97-AF65-F5344CB8AC3E}">
        <p14:creationId xmlns:p14="http://schemas.microsoft.com/office/powerpoint/2010/main" val="547808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EventListeners</a:t>
            </a:r>
            <a:r>
              <a:rPr lang="en-US" dirty="0"/>
              <a:t>: </a:t>
            </a:r>
            <a:r>
              <a:rPr lang="en-US" dirty="0" err="1"/>
              <a:t>MainActivity</a:t>
            </a:r>
            <a:r>
              <a:rPr lang="en-US" dirty="0"/>
              <a:t> Implements the Interface (II)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603483" cy="3530599"/>
          </a:xfrm>
        </p:spPr>
        <p:txBody>
          <a:bodyPr/>
          <a:lstStyle/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Better integration with the rest of the code, allows to maintain good structure</a:t>
            </a:r>
          </a:p>
          <a:p>
            <a:endParaRPr lang="en-US" dirty="0"/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You can not pass arguments to the </a:t>
            </a:r>
            <a:r>
              <a:rPr lang="en-US" dirty="0" err="1"/>
              <a:t>EventListener</a:t>
            </a:r>
            <a:endParaRPr lang="en-US" dirty="0"/>
          </a:p>
          <a:p>
            <a:pPr lvl="1"/>
            <a:r>
              <a:rPr lang="en-US" dirty="0"/>
              <a:t>More difficulty when different controls use the same event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12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282707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Event</a:t>
            </a:r>
            <a:r>
              <a:rPr lang="pt-PT" dirty="0"/>
              <a:t> Management in XML (I)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13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FB390A-F8C0-4495-8F21-E6375F232DF1}"/>
              </a:ext>
            </a:extLst>
          </p:cNvPr>
          <p:cNvSpPr/>
          <p:nvPr/>
        </p:nvSpPr>
        <p:spPr>
          <a:xfrm>
            <a:off x="763578" y="2669157"/>
            <a:ext cx="7219783" cy="2747996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&lt;?</a:t>
            </a:r>
            <a:r>
              <a:rPr lang="pt-PT" sz="1200" dirty="0" err="1">
                <a:latin typeface="Consolas" panose="020B0609020204030204" pitchFamily="49" charset="0"/>
              </a:rPr>
              <a:t>xml</a:t>
            </a:r>
            <a:r>
              <a:rPr lang="pt-PT" sz="1200" dirty="0">
                <a:latin typeface="Consolas" panose="020B0609020204030204" pitchFamily="49" charset="0"/>
              </a:rPr>
              <a:t> version="1.0" encoding="utf-8"?&gt;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LinearLayout</a:t>
            </a:r>
            <a:r>
              <a:rPr lang="pt-PT" sz="1200" dirty="0">
                <a:latin typeface="Consolas" panose="020B0609020204030204" pitchFamily="49" charset="0"/>
              </a:rPr>
              <a:t>  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	</a:t>
            </a:r>
            <a:r>
              <a:rPr lang="pt-PT" sz="1200" dirty="0" err="1">
                <a:latin typeface="Consolas" panose="020B0609020204030204" pitchFamily="49" charset="0"/>
              </a:rPr>
              <a:t>xmlns: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http://schemas.android.com/apk/res/android</a:t>
            </a:r>
            <a:r>
              <a:rPr lang="pt-PT" sz="1200" dirty="0">
                <a:latin typeface="Consolas" panose="020B0609020204030204" pitchFamily="49" charset="0"/>
              </a:rPr>
              <a:t>"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spc="30" dirty="0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	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layout_width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wrap_content</a:t>
            </a:r>
            <a:r>
              <a:rPr lang="pt-PT" sz="1200" dirty="0">
                <a:latin typeface="Consolas" panose="020B0609020204030204" pitchFamily="49" charset="0"/>
              </a:rPr>
              <a:t>"  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spc="30" dirty="0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	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layout_height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wrap_content</a:t>
            </a:r>
            <a:r>
              <a:rPr lang="pt-PT" sz="1200" dirty="0">
                <a:latin typeface="Consolas" panose="020B0609020204030204" pitchFamily="49" charset="0"/>
              </a:rPr>
              <a:t>"&gt;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endParaRPr lang="pt-PT" sz="1200" dirty="0">
              <a:latin typeface="Consolas" panose="020B0609020204030204" pitchFamily="49" charset="0"/>
            </a:endParaRP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	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Button</a:t>
            </a:r>
            <a:r>
              <a:rPr lang="pt-PT" sz="1200" dirty="0">
                <a:latin typeface="Consolas" panose="020B0609020204030204" pitchFamily="49" charset="0"/>
              </a:rPr>
              <a:t> 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		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text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Show</a:t>
            </a:r>
            <a:r>
              <a:rPr lang="pt-PT" sz="1200" dirty="0">
                <a:latin typeface="Consolas" panose="020B0609020204030204" pitchFamily="49" charset="0"/>
              </a:rPr>
              <a:t> 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Me!</a:t>
            </a:r>
            <a:r>
              <a:rPr lang="pt-PT" sz="1200" dirty="0">
                <a:latin typeface="Consolas" panose="020B0609020204030204" pitchFamily="49" charset="0"/>
              </a:rPr>
              <a:t>"  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		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id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@+id</a:t>
            </a:r>
            <a:r>
              <a:rPr lang="pt-PT" sz="1200" dirty="0">
                <a:latin typeface="Consolas" panose="020B0609020204030204" pitchFamily="49" charset="0"/>
              </a:rPr>
              <a:t>/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btnShowMe</a:t>
            </a:r>
            <a:r>
              <a:rPr lang="pt-PT" sz="1200" dirty="0">
                <a:latin typeface="Consolas" panose="020B0609020204030204" pitchFamily="49" charset="0"/>
              </a:rPr>
              <a:t>"  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		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layout_width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wrap_content</a:t>
            </a:r>
            <a:r>
              <a:rPr lang="pt-PT" sz="1200" dirty="0">
                <a:latin typeface="Consolas" panose="020B0609020204030204" pitchFamily="49" charset="0"/>
              </a:rPr>
              <a:t>"  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		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layout_height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wrap_content</a:t>
            </a:r>
            <a:r>
              <a:rPr lang="pt-PT" sz="1200" dirty="0">
                <a:latin typeface="Consolas" panose="020B0609020204030204" pitchFamily="49" charset="0"/>
              </a:rPr>
              <a:t>"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		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onClick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b="1" dirty="0" err="1">
                <a:solidFill>
                  <a:srgbClr val="009051"/>
                </a:solidFill>
                <a:latin typeface="Consolas" panose="020B0609020204030204" pitchFamily="49" charset="0"/>
              </a:rPr>
              <a:t>showMe</a:t>
            </a:r>
            <a:r>
              <a:rPr lang="pt-PT" sz="1200" dirty="0">
                <a:latin typeface="Consolas" panose="020B0609020204030204" pitchFamily="49" charset="0"/>
              </a:rPr>
              <a:t>" /&gt;</a:t>
            </a:r>
          </a:p>
          <a:p>
            <a:pPr marL="12700" defTabSz="6997700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&lt;/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LinearLayout</a:t>
            </a:r>
            <a:r>
              <a:rPr lang="pt-PT" sz="1200" dirty="0">
                <a:latin typeface="Consolas" panose="020B0609020204030204" pitchFamily="49" charset="0"/>
              </a:rPr>
              <a:t>&gt;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A998CC-372F-4F95-B041-493D1D4C72AF}"/>
              </a:ext>
            </a:extLst>
          </p:cNvPr>
          <p:cNvCxnSpPr/>
          <p:nvPr/>
        </p:nvCxnSpPr>
        <p:spPr>
          <a:xfrm flipH="1" flipV="1">
            <a:off x="3082247" y="5188449"/>
            <a:ext cx="133564" cy="904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881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Event</a:t>
            </a:r>
            <a:r>
              <a:rPr lang="pt-PT" dirty="0"/>
              <a:t> Management in XML (II)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14</a:t>
            </a:fld>
            <a:endParaRPr lang="pt-PT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DBED7E-62DE-4D79-8C87-0FF225EAD8F1}"/>
              </a:ext>
            </a:extLst>
          </p:cNvPr>
          <p:cNvSpPr/>
          <p:nvPr/>
        </p:nvSpPr>
        <p:spPr>
          <a:xfrm>
            <a:off x="763325" y="2249237"/>
            <a:ext cx="7816131" cy="2132443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</a:rPr>
              <a:t>public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</a:rPr>
              <a:t>class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MainActivity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</a:rPr>
              <a:t>extends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Activity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{</a:t>
            </a:r>
          </a:p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</a:rPr>
              <a:t>public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</a:rPr>
              <a:t>void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onCreate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Bundle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savedInstanceState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 {  </a:t>
            </a:r>
          </a:p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	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</a:rPr>
              <a:t>super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.onCreate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savedInstanceState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);</a:t>
            </a:r>
          </a:p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	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setContentView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R.layout.eventhandling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);</a:t>
            </a:r>
          </a:p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}</a:t>
            </a:r>
          </a:p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</a:rPr>
              <a:t>public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</a:rPr>
              <a:t>void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b="1" dirty="0" err="1">
                <a:latin typeface="Consolas" panose="020B0609020204030204" pitchFamily="49" charset="0"/>
                <a:cs typeface="DejaVu Sans Mono"/>
              </a:rPr>
              <a:t>showMe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View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v){</a:t>
            </a:r>
          </a:p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	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Toast.makeText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this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, 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This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event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invoked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from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XML.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", 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Toast.LENGTH_SHORT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).show();</a:t>
            </a:r>
          </a:p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}</a:t>
            </a:r>
          </a:p>
          <a:p>
            <a:pPr marL="12700" defTabSz="7267575">
              <a:lnSpc>
                <a:spcPts val="1600"/>
              </a:lnSpc>
              <a:tabLst>
                <a:tab pos="269875" algn="l"/>
                <a:tab pos="541338" algn="l"/>
                <a:tab pos="8032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4B7A93-6719-4121-9547-A37A636EA2CB}"/>
              </a:ext>
            </a:extLst>
          </p:cNvPr>
          <p:cNvSpPr/>
          <p:nvPr/>
        </p:nvSpPr>
        <p:spPr>
          <a:xfrm>
            <a:off x="4029331" y="4820079"/>
            <a:ext cx="4572000" cy="523220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>
            <a:spAutoFit/>
          </a:bodyPr>
          <a:lstStyle/>
          <a:p>
            <a:r>
              <a:rPr lang="pt-PT" sz="1400" dirty="0" err="1"/>
              <a:t>We</a:t>
            </a:r>
            <a:r>
              <a:rPr lang="pt-PT" sz="1400" dirty="0"/>
              <a:t> </a:t>
            </a:r>
            <a:r>
              <a:rPr lang="pt-PT" sz="1400" dirty="0" err="1"/>
              <a:t>have</a:t>
            </a:r>
            <a:r>
              <a:rPr lang="pt-PT" sz="1400" dirty="0"/>
              <a:t> to </a:t>
            </a:r>
            <a:r>
              <a:rPr lang="pt-PT" sz="1400" dirty="0" err="1"/>
              <a:t>implement</a:t>
            </a:r>
            <a:r>
              <a:rPr lang="pt-PT" sz="1400" dirty="0"/>
              <a:t> </a:t>
            </a:r>
            <a:r>
              <a:rPr lang="pt-PT" sz="1400" dirty="0" err="1"/>
              <a:t>the</a:t>
            </a:r>
            <a:r>
              <a:rPr lang="pt-PT" sz="1400" dirty="0"/>
              <a:t> method </a:t>
            </a:r>
            <a:r>
              <a:rPr lang="pt-PT" sz="1400" dirty="0" err="1"/>
              <a:t>that</a:t>
            </a:r>
            <a:r>
              <a:rPr lang="pt-PT" sz="1400" dirty="0"/>
              <a:t> </a:t>
            </a:r>
            <a:r>
              <a:rPr lang="pt-PT" sz="1400" dirty="0" err="1"/>
              <a:t>is</a:t>
            </a:r>
            <a:r>
              <a:rPr lang="pt-PT" sz="1400" dirty="0"/>
              <a:t> </a:t>
            </a:r>
            <a:r>
              <a:rPr lang="pt-PT" sz="1400" dirty="0" err="1"/>
              <a:t>called</a:t>
            </a:r>
            <a:r>
              <a:rPr lang="pt-PT" sz="1400" dirty="0"/>
              <a:t> to </a:t>
            </a:r>
            <a:r>
              <a:rPr lang="pt-PT" sz="1400" dirty="0" err="1"/>
              <a:t>react</a:t>
            </a:r>
            <a:r>
              <a:rPr lang="pt-PT" sz="1400" dirty="0"/>
              <a:t> to </a:t>
            </a:r>
            <a:r>
              <a:rPr lang="pt-PT" sz="1400" dirty="0" err="1"/>
              <a:t>the</a:t>
            </a:r>
            <a:r>
              <a:rPr lang="pt-PT" sz="1400" dirty="0"/>
              <a:t> </a:t>
            </a:r>
            <a:r>
              <a:rPr lang="pt-PT" sz="1400" dirty="0" err="1"/>
              <a:t>event</a:t>
            </a:r>
            <a:endParaRPr lang="pt-PT" sz="1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F504B2C-1DF4-4C9B-BBDF-017B5C334C62}"/>
              </a:ext>
            </a:extLst>
          </p:cNvPr>
          <p:cNvCxnSpPr>
            <a:cxnSpLocks/>
          </p:cNvCxnSpPr>
          <p:nvPr/>
        </p:nvCxnSpPr>
        <p:spPr>
          <a:xfrm>
            <a:off x="337930" y="3240157"/>
            <a:ext cx="1798983" cy="288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7191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Events</a:t>
            </a:r>
            <a:r>
              <a:rPr lang="pt-PT" dirty="0"/>
              <a:t> </a:t>
            </a:r>
            <a:r>
              <a:rPr lang="pt-PT" dirty="0" err="1"/>
              <a:t>using</a:t>
            </a:r>
            <a:r>
              <a:rPr lang="pt-PT" dirty="0"/>
              <a:t> 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546040" cy="3530599"/>
          </a:xfrm>
        </p:spPr>
        <p:txBody>
          <a:bodyPr>
            <a:normAutofit/>
          </a:bodyPr>
          <a:lstStyle/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Just need to implement the method that responds to the event</a:t>
            </a:r>
          </a:p>
          <a:p>
            <a:pPr lvl="1"/>
            <a:r>
              <a:rPr lang="en-US" dirty="0"/>
              <a:t>Does not implement the </a:t>
            </a:r>
            <a:r>
              <a:rPr lang="en-US" b="1" dirty="0" err="1"/>
              <a:t>EventListener</a:t>
            </a:r>
            <a:r>
              <a:rPr lang="en-US" dirty="0"/>
              <a:t> interface</a:t>
            </a:r>
          </a:p>
          <a:p>
            <a:pPr lvl="1"/>
            <a:r>
              <a:rPr lang="en-US" dirty="0"/>
              <a:t>Allows you to use different methods for different input controls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Only for the </a:t>
            </a:r>
            <a:r>
              <a:rPr lang="en-US" dirty="0" err="1"/>
              <a:t>OnClick</a:t>
            </a:r>
            <a:r>
              <a:rPr lang="en-US" dirty="0"/>
              <a:t> event</a:t>
            </a:r>
          </a:p>
          <a:p>
            <a:pPr lvl="1"/>
            <a:r>
              <a:rPr lang="en-US" dirty="0"/>
              <a:t>Can not pass arguments</a:t>
            </a:r>
          </a:p>
          <a:p>
            <a:pPr lvl="1"/>
            <a:r>
              <a:rPr lang="en-US" dirty="0"/>
              <a:t>Less clear to the programmer what method for each </a:t>
            </a:r>
            <a:r>
              <a:rPr lang="en-US" b="1" dirty="0"/>
              <a:t>View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15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91344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EventListeners</a:t>
            </a:r>
            <a:r>
              <a:rPr lang="pt-PT" dirty="0"/>
              <a:t>: </a:t>
            </a:r>
            <a:r>
              <a:rPr lang="pt-PT" dirty="0" err="1"/>
              <a:t>Examples</a:t>
            </a:r>
            <a:endParaRPr lang="pt-PT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414AA19-5B3C-4DCD-B102-AEF3D40C2C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3342680"/>
              </p:ext>
            </p:extLst>
          </p:nvPr>
        </p:nvGraphicFramePr>
        <p:xfrm>
          <a:off x="770425" y="2624373"/>
          <a:ext cx="7699499" cy="2546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7909">
                  <a:extLst>
                    <a:ext uri="{9D8B030D-6E8A-4147-A177-3AD203B41FA5}">
                      <a16:colId xmlns:a16="http://schemas.microsoft.com/office/drawing/2014/main" val="804719664"/>
                    </a:ext>
                  </a:extLst>
                </a:gridCol>
                <a:gridCol w="1352748">
                  <a:extLst>
                    <a:ext uri="{9D8B030D-6E8A-4147-A177-3AD203B41FA5}">
                      <a16:colId xmlns:a16="http://schemas.microsoft.com/office/drawing/2014/main" val="2054272699"/>
                    </a:ext>
                  </a:extLst>
                </a:gridCol>
                <a:gridCol w="4018842">
                  <a:extLst>
                    <a:ext uri="{9D8B030D-6E8A-4147-A177-3AD203B41FA5}">
                      <a16:colId xmlns:a16="http://schemas.microsoft.com/office/drawing/2014/main" val="925485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36830" marR="608330" algn="l" defTabSz="457200" rtl="0" eaLnBrk="1" latinLnBrk="0" hangingPunct="1">
                        <a:lnSpc>
                          <a:spcPts val="1600"/>
                        </a:lnSpc>
                        <a:spcBef>
                          <a:spcPts val="20"/>
                        </a:spcBef>
                      </a:pPr>
                      <a:r>
                        <a:rPr sz="1400" b="1" kern="1200" spc="-15" dirty="0">
                          <a:solidFill>
                            <a:schemeClr val="bg1"/>
                          </a:solidFill>
                          <a:latin typeface="Carlito"/>
                          <a:ea typeface="+mn-ea"/>
                          <a:cs typeface="Times New Roman"/>
                        </a:rPr>
                        <a:t>EventListener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6830" marR="608330">
                        <a:lnSpc>
                          <a:spcPts val="1600"/>
                        </a:lnSpc>
                        <a:spcBef>
                          <a:spcPts val="20"/>
                        </a:spcBef>
                      </a:pPr>
                      <a:r>
                        <a:rPr sz="1400" kern="1200" spc="-15" dirty="0">
                          <a:solidFill>
                            <a:schemeClr val="bg1"/>
                          </a:solidFill>
                          <a:latin typeface="Carlito"/>
                          <a:ea typeface="+mn-ea"/>
                          <a:cs typeface="Times New Roman"/>
                        </a:rPr>
                        <a:t>Callback  Methods</a:t>
                      </a:r>
                    </a:p>
                  </a:txBody>
                  <a:tcPr marL="0" marR="0" marT="2540" marB="0" anchor="ctr"/>
                </a:tc>
                <a:tc>
                  <a:txBody>
                    <a:bodyPr/>
                    <a:lstStyle/>
                    <a:p>
                      <a:pPr marL="35560">
                        <a:lnSpc>
                          <a:spcPts val="1580"/>
                        </a:lnSpc>
                      </a:pPr>
                      <a:r>
                        <a:rPr sz="1400" kern="1200" spc="-15" dirty="0">
                          <a:solidFill>
                            <a:schemeClr val="bg1"/>
                          </a:solidFill>
                          <a:latin typeface="Carlito"/>
                          <a:ea typeface="+mn-ea"/>
                          <a:cs typeface="Times New Roman"/>
                        </a:rPr>
                        <a:t>Description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37265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830" algn="l" defTabSz="457200" rtl="0" eaLnBrk="1" latinLnBrk="0" hangingPunct="1">
                        <a:lnSpc>
                          <a:spcPts val="1585"/>
                        </a:lnSpc>
                      </a:pPr>
                      <a:r>
                        <a:rPr sz="1400" b="1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View.OnClickListener</a:t>
                      </a:r>
                      <a:endParaRPr sz="1400" b="1" kern="1200" spc="-15">
                        <a:solidFill>
                          <a:schemeClr val="tx1"/>
                        </a:solidFill>
                        <a:latin typeface="Carlito"/>
                        <a:ea typeface="+mn-ea"/>
                        <a:cs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6830" algn="l" defTabSz="457200" rtl="0" eaLnBrk="1" latinLnBrk="0" hangingPunct="1">
                        <a:lnSpc>
                          <a:spcPts val="1585"/>
                        </a:lnSpc>
                      </a:pPr>
                      <a:r>
                        <a:rPr sz="1400" b="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OnClick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6830" algn="l" defTabSz="457200" rtl="0" eaLnBrk="1" latinLnBrk="0" hangingPunct="1">
                        <a:lnSpc>
                          <a:spcPts val="1585"/>
                        </a:lnSpc>
                      </a:pPr>
                      <a:r>
                        <a:rPr sz="1400" b="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Occurs when the user clicks on the interface elements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76527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5400">
                        <a:lnSpc>
                          <a:spcPts val="1545"/>
                        </a:lnSpc>
                      </a:pPr>
                      <a:r>
                        <a:rPr sz="1400" b="1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View.OnLongClickListener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6830">
                        <a:lnSpc>
                          <a:spcPts val="1545"/>
                        </a:lnSpc>
                      </a:pPr>
                      <a:r>
                        <a:rPr sz="140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onLongClick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5560">
                        <a:lnSpc>
                          <a:spcPts val="1545"/>
                        </a:lnSpc>
                      </a:pPr>
                      <a:r>
                        <a:rPr sz="140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Occurs when the user clicks and holds the element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5904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830" algn="l" defTabSz="457200" rtl="0" eaLnBrk="1" latinLnBrk="0" hangingPunct="1">
                        <a:lnSpc>
                          <a:spcPts val="1585"/>
                        </a:lnSpc>
                      </a:pPr>
                      <a:r>
                        <a:rPr sz="1400" b="1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View.OnFocusChangeListener</a:t>
                      </a:r>
                      <a:endParaRPr sz="1400" b="1" kern="1200" spc="-15">
                        <a:solidFill>
                          <a:schemeClr val="tx1"/>
                        </a:solidFill>
                        <a:latin typeface="Carlito"/>
                        <a:ea typeface="+mn-ea"/>
                        <a:cs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6830" algn="l" defTabSz="457200" rtl="0" eaLnBrk="1" latinLnBrk="0" hangingPunct="1">
                        <a:lnSpc>
                          <a:spcPts val="1585"/>
                        </a:lnSpc>
                      </a:pPr>
                      <a:r>
                        <a:rPr sz="1400" b="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OnFocusChange</a:t>
                      </a:r>
                      <a:endParaRPr sz="1400" b="0" kern="1200" spc="-15">
                        <a:solidFill>
                          <a:schemeClr val="tx1"/>
                        </a:solidFill>
                        <a:latin typeface="Carlito"/>
                        <a:ea typeface="+mn-ea"/>
                        <a:cs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6830" algn="l" defTabSz="457200" rtl="0" eaLnBrk="1" latinLnBrk="0" hangingPunct="1">
                        <a:lnSpc>
                          <a:spcPts val="1585"/>
                        </a:lnSpc>
                      </a:pPr>
                      <a:r>
                        <a:rPr sz="1400" b="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Occurs when the user navigates out of the element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33850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5560" marR="281940" algn="l" defTabSz="457200" rtl="0" eaLnBrk="1" latinLnBrk="0" hangingPunct="1">
                        <a:lnSpc>
                          <a:spcPts val="1600"/>
                        </a:lnSpc>
                        <a:spcBef>
                          <a:spcPts val="45"/>
                        </a:spcBef>
                      </a:pPr>
                      <a:r>
                        <a:rPr sz="1400" b="1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View.OnKeyListener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5560" marR="281940" algn="l" defTabSz="457200" rtl="0" eaLnBrk="1" latinLnBrk="0" hangingPunct="1">
                        <a:lnSpc>
                          <a:spcPts val="1600"/>
                        </a:lnSpc>
                        <a:spcBef>
                          <a:spcPts val="45"/>
                        </a:spcBef>
                      </a:pPr>
                      <a:r>
                        <a:rPr sz="140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OnKey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5560" marR="281940">
                        <a:lnSpc>
                          <a:spcPts val="1600"/>
                        </a:lnSpc>
                        <a:spcBef>
                          <a:spcPts val="45"/>
                        </a:spcBef>
                      </a:pPr>
                      <a:r>
                        <a:rPr sz="140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Occurs when the focus is on the element (View) and the  user presses or releases a key</a:t>
                      </a:r>
                    </a:p>
                  </a:txBody>
                  <a:tcPr marL="0" marR="0" marT="5715" marB="0" anchor="ctr"/>
                </a:tc>
                <a:extLst>
                  <a:ext uri="{0D108BD9-81ED-4DB2-BD59-A6C34878D82A}">
                    <a16:rowId xmlns:a16="http://schemas.microsoft.com/office/drawing/2014/main" val="2353806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6830" algn="l" defTabSz="457200" rtl="0" eaLnBrk="1" latinLnBrk="0" hangingPunct="1">
                        <a:lnSpc>
                          <a:spcPts val="1585"/>
                        </a:lnSpc>
                      </a:pPr>
                      <a:r>
                        <a:rPr sz="1400" b="1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View.OnTouchListener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6830">
                        <a:lnSpc>
                          <a:spcPts val="1585"/>
                        </a:lnSpc>
                      </a:pPr>
                      <a:r>
                        <a:rPr sz="140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OnTouch</a:t>
                      </a:r>
                      <a:endParaRPr sz="1400" kern="1200" spc="-15">
                        <a:solidFill>
                          <a:schemeClr val="tx1"/>
                        </a:solidFill>
                        <a:latin typeface="Carlito"/>
                        <a:ea typeface="+mn-ea"/>
                        <a:cs typeface="Times New Roman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35560" marR="161925">
                        <a:lnSpc>
                          <a:spcPts val="1600"/>
                        </a:lnSpc>
                        <a:spcBef>
                          <a:spcPts val="25"/>
                        </a:spcBef>
                      </a:pPr>
                      <a:r>
                        <a:rPr sz="1400" kern="1200" spc="-15" dirty="0">
                          <a:solidFill>
                            <a:schemeClr val="tx1"/>
                          </a:solidFill>
                          <a:latin typeface="Carlito"/>
                          <a:ea typeface="+mn-ea"/>
                          <a:cs typeface="Times New Roman"/>
                        </a:rPr>
                        <a:t>Occurs when the user performs a qualified action as a  touch, including pressing, releasing, or any gesture on the  screen</a:t>
                      </a:r>
                    </a:p>
                  </a:txBody>
                  <a:tcPr marL="0" marR="0" marT="3175" marB="0" anchor="ctr"/>
                </a:tc>
                <a:extLst>
                  <a:ext uri="{0D108BD9-81ED-4DB2-BD59-A6C34878D82A}">
                    <a16:rowId xmlns:a16="http://schemas.microsoft.com/office/drawing/2014/main" val="160108746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16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10884835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498E29-91A0-4F82-A9D5-D008D9FCAB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/>
              <a:t>Intents</a:t>
            </a:r>
            <a:endParaRPr lang="pt-P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8AB2378-7274-4BCD-BA4D-5AF0895D5F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17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20428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Intents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603483" cy="3530599"/>
          </a:xfrm>
        </p:spPr>
        <p:txBody>
          <a:bodyPr>
            <a:normAutofit/>
          </a:bodyPr>
          <a:lstStyle/>
          <a:p>
            <a:r>
              <a:rPr lang="en-US" dirty="0"/>
              <a:t>Messages between Components and Applications</a:t>
            </a:r>
          </a:p>
          <a:p>
            <a:pPr lvl="1"/>
            <a:r>
              <a:rPr lang="en-US" dirty="0"/>
              <a:t>Asynchronous messages that allow Android components to make  requests for features to other system components</a:t>
            </a:r>
          </a:p>
          <a:p>
            <a:pPr lvl="1"/>
            <a:r>
              <a:rPr lang="en-US" dirty="0"/>
              <a:t>Activity can send Intents to the system starting another Activity</a:t>
            </a:r>
          </a:p>
          <a:p>
            <a:pPr lvl="1"/>
            <a:r>
              <a:rPr lang="en-US" dirty="0"/>
              <a:t>Intents can contain data that can be used by the component that  receives the Intent</a:t>
            </a:r>
          </a:p>
          <a:p>
            <a:r>
              <a:rPr lang="en-US" dirty="0"/>
              <a:t>types of Intents: </a:t>
            </a:r>
          </a:p>
          <a:p>
            <a:pPr lvl="1"/>
            <a:r>
              <a:rPr lang="en-US" dirty="0"/>
              <a:t>Explicit</a:t>
            </a:r>
          </a:p>
          <a:p>
            <a:pPr lvl="1"/>
            <a:r>
              <a:rPr lang="en-US" dirty="0"/>
              <a:t>Implicit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18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617945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Intents</a:t>
            </a:r>
            <a:r>
              <a:rPr lang="pt-PT" dirty="0"/>
              <a:t>: </a:t>
            </a:r>
            <a:r>
              <a:rPr lang="pt-PT" dirty="0" err="1"/>
              <a:t>Explicit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603483" cy="3530599"/>
          </a:xfrm>
        </p:spPr>
        <p:txBody>
          <a:bodyPr/>
          <a:lstStyle/>
          <a:p>
            <a:r>
              <a:rPr lang="en-US" dirty="0"/>
              <a:t>Explicitly define the component that must be called by the  system to receive the intent</a:t>
            </a:r>
          </a:p>
          <a:p>
            <a:pPr lvl="1"/>
            <a:r>
              <a:rPr lang="en-US" dirty="0"/>
              <a:t>send an intent to known component</a:t>
            </a:r>
          </a:p>
          <a:p>
            <a:pPr lvl="1"/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19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5BC4FA-35A8-401E-81C0-B7CEFDC477C3}"/>
              </a:ext>
            </a:extLst>
          </p:cNvPr>
          <p:cNvSpPr/>
          <p:nvPr/>
        </p:nvSpPr>
        <p:spPr>
          <a:xfrm>
            <a:off x="1279909" y="3720216"/>
            <a:ext cx="6202270" cy="474489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Intent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Intent(</a:t>
            </a:r>
            <a:r>
              <a:rPr lang="en-US" sz="1200" spc="-5" dirty="0" err="1">
                <a:latin typeface="Consolas" panose="020B0609020204030204" pitchFamily="49" charset="0"/>
                <a:cs typeface="DejaVu Sans Mono"/>
              </a:rPr>
              <a:t>MainActivity.</a:t>
            </a:r>
            <a:r>
              <a:rPr lang="en-US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this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,</a:t>
            </a:r>
            <a:r>
              <a:rPr lang="en-US" sz="1200" spc="10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b="1" spc="-5" dirty="0" err="1">
                <a:latin typeface="Consolas" panose="020B0609020204030204" pitchFamily="49" charset="0"/>
                <a:cs typeface="DejaVu Sans Mono"/>
              </a:rPr>
              <a:t>DetailsActivity.</a:t>
            </a:r>
            <a:r>
              <a:rPr lang="en-US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class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);</a:t>
            </a:r>
          </a:p>
          <a:p>
            <a:pPr marL="12700">
              <a:spcBef>
                <a:spcPts val="100"/>
              </a:spcBef>
            </a:pP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startActivity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(intent);</a:t>
            </a:r>
          </a:p>
        </p:txBody>
      </p:sp>
    </p:spTree>
    <p:extLst>
      <p:ext uri="{BB962C8B-B14F-4D97-AF65-F5344CB8AC3E}">
        <p14:creationId xmlns:p14="http://schemas.microsoft.com/office/powerpoint/2010/main" val="3553866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6">
            <a:extLst>
              <a:ext uri="{FF2B5EF4-FFF2-40B4-BE49-F238E27FC236}">
                <a16:creationId xmlns:a16="http://schemas.microsoft.com/office/drawing/2014/main" id="{33AB32EB-00D0-49DF-9276-550CEC2A8B85}"/>
              </a:ext>
            </a:extLst>
          </p:cNvPr>
          <p:cNvSpPr/>
          <p:nvPr/>
        </p:nvSpPr>
        <p:spPr>
          <a:xfrm>
            <a:off x="6967463" y="3125139"/>
            <a:ext cx="1846122" cy="482177"/>
          </a:xfrm>
          <a:custGeom>
            <a:avLst/>
            <a:gdLst/>
            <a:ahLst/>
            <a:cxnLst/>
            <a:rect l="l" t="t" r="r" b="b"/>
            <a:pathLst>
              <a:path w="1706879" h="433705">
                <a:moveTo>
                  <a:pt x="0" y="0"/>
                </a:moveTo>
                <a:lnTo>
                  <a:pt x="1706435" y="0"/>
                </a:lnTo>
                <a:lnTo>
                  <a:pt x="1706435" y="433247"/>
                </a:lnTo>
                <a:lnTo>
                  <a:pt x="0" y="43324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67A222-CA33-47CA-98E2-D31611E9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Events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69421-B442-4F78-9E46-35BF64B11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714851" cy="3530599"/>
          </a:xfrm>
        </p:spPr>
        <p:txBody>
          <a:bodyPr>
            <a:normAutofit/>
          </a:bodyPr>
          <a:lstStyle/>
          <a:p>
            <a:r>
              <a:rPr lang="en-US" dirty="0"/>
              <a:t>User interacts with the application to perform specific tasks</a:t>
            </a:r>
          </a:p>
          <a:p>
            <a:r>
              <a:rPr lang="en-US" dirty="0"/>
              <a:t>Each action the user takes with the application triggers an Event</a:t>
            </a:r>
          </a:p>
          <a:p>
            <a:pPr lvl="1"/>
            <a:r>
              <a:rPr lang="en-US" dirty="0"/>
              <a:t>For example: click, tap, key, …</a:t>
            </a:r>
          </a:p>
          <a:p>
            <a:r>
              <a:rPr lang="en-US" dirty="0"/>
              <a:t>The application captures the event and responds through a  specific behavior</a:t>
            </a:r>
          </a:p>
          <a:p>
            <a:endParaRPr lang="pt-PT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6D5FE4C-3A90-4CC4-A918-7E5922A96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</a:t>
            </a:fld>
            <a:endParaRPr lang="pt-PT" sz="1200" dirty="0"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546E9EA6-CFB2-44B9-9314-81991CC32900}"/>
              </a:ext>
            </a:extLst>
          </p:cNvPr>
          <p:cNvSpPr/>
          <p:nvPr/>
        </p:nvSpPr>
        <p:spPr>
          <a:xfrm>
            <a:off x="6096000" y="4711700"/>
            <a:ext cx="2222500" cy="1409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89667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Intents</a:t>
            </a:r>
            <a:r>
              <a:rPr lang="pt-PT" dirty="0"/>
              <a:t>: </a:t>
            </a:r>
            <a:r>
              <a:rPr lang="pt-PT" dirty="0" err="1"/>
              <a:t>Implicit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665309" cy="3530599"/>
          </a:xfrm>
        </p:spPr>
        <p:txBody>
          <a:bodyPr/>
          <a:lstStyle/>
          <a:p>
            <a:r>
              <a:rPr lang="en-US" dirty="0"/>
              <a:t>Define an action that can be performed by any component, in the device, capable of performing the action</a:t>
            </a:r>
          </a:p>
          <a:p>
            <a:pPr lvl="1"/>
            <a:r>
              <a:rPr lang="en-US" dirty="0"/>
              <a:t>Must be used when the app we are developing can not perform an action but another app probably can</a:t>
            </a:r>
          </a:p>
          <a:p>
            <a:pPr lvl="1"/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20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7CA401-8125-4DC8-BC95-0AB75605AA1B}"/>
              </a:ext>
            </a:extLst>
          </p:cNvPr>
          <p:cNvSpPr/>
          <p:nvPr/>
        </p:nvSpPr>
        <p:spPr>
          <a:xfrm>
            <a:off x="1184746" y="4284760"/>
            <a:ext cx="7410615" cy="1265539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lang="en-US" sz="1200" dirty="0">
                <a:solidFill>
                  <a:srgbClr val="009051"/>
                </a:solidFill>
                <a:latin typeface="Consolas" panose="020B0609020204030204" pitchFamily="49" charset="0"/>
              </a:rPr>
              <a:t>// Ask the system to view a Web page</a:t>
            </a:r>
          </a:p>
          <a:p>
            <a:pPr marL="12700" marR="219075">
              <a:lnSpc>
                <a:spcPts val="1600"/>
              </a:lnSpc>
              <a:spcBef>
                <a:spcPts val="80"/>
              </a:spcBef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Intent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Intent(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Intent.ACTION_VIEW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,</a:t>
            </a:r>
            <a:r>
              <a:rPr lang="en-US" sz="1200" spc="-2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spc="-5" dirty="0" err="1">
                <a:latin typeface="Consolas" panose="020B0609020204030204" pitchFamily="49" charset="0"/>
                <a:cs typeface="DejaVu Sans Mono"/>
              </a:rPr>
              <a:t>URI.parse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9051"/>
                </a:solidFill>
                <a:latin typeface="Consolas" panose="020B0609020204030204" pitchFamily="49" charset="0"/>
              </a:rPr>
              <a:t>“http://</a:t>
            </a:r>
            <a:r>
              <a:rPr lang="en-US" sz="1200" dirty="0">
                <a:solidFill>
                  <a:srgbClr val="009051"/>
                </a:solidFill>
                <a:latin typeface="Consolas" panose="020B060902020403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www.google.com”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));</a:t>
            </a:r>
            <a:endParaRPr lang="en-US" sz="1200" dirty="0">
              <a:latin typeface="Consolas" panose="020B0609020204030204" pitchFamily="49" charset="0"/>
              <a:cs typeface="DejaVu Sans Mono"/>
            </a:endParaRPr>
          </a:p>
          <a:p>
            <a:pPr>
              <a:lnSpc>
                <a:spcPct val="100000"/>
              </a:lnSpc>
            </a:pPr>
            <a:endParaRPr lang="en-US" sz="1200" dirty="0">
              <a:latin typeface="Consolas" panose="020B0609020204030204" pitchFamily="49" charset="0"/>
              <a:cs typeface="DejaVu Sans Mono"/>
            </a:endParaRPr>
          </a:p>
          <a:p>
            <a:pPr marL="12700">
              <a:lnSpc>
                <a:spcPts val="1639"/>
              </a:lnSpc>
              <a:spcBef>
                <a:spcPts val="1215"/>
              </a:spcBef>
            </a:pPr>
            <a:r>
              <a:rPr lang="en-US" sz="1200" dirty="0">
                <a:solidFill>
                  <a:srgbClr val="009051"/>
                </a:solidFill>
                <a:latin typeface="Consolas" panose="020B0609020204030204" pitchFamily="49" charset="0"/>
              </a:rPr>
              <a:t>// Ask the system to open the video camera</a:t>
            </a:r>
          </a:p>
          <a:p>
            <a:pPr marL="12700" marR="5080">
              <a:lnSpc>
                <a:spcPts val="1600"/>
              </a:lnSpc>
              <a:spcBef>
                <a:spcPts val="80"/>
              </a:spcBef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Intent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spc="-105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Intent(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android.provider.MediaStore.ACTION_IMAGE_CAPTURE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238247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Intents</a:t>
            </a:r>
            <a:r>
              <a:rPr lang="pt-PT" dirty="0"/>
              <a:t>: </a:t>
            </a:r>
            <a:r>
              <a:rPr lang="pt-PT" dirty="0" err="1"/>
              <a:t>Implicit</a:t>
            </a:r>
            <a:r>
              <a:rPr lang="pt-PT" dirty="0"/>
              <a:t> (</a:t>
            </a:r>
            <a:r>
              <a:rPr lang="pt-PT" dirty="0" err="1"/>
              <a:t>Example</a:t>
            </a:r>
            <a:r>
              <a:rPr lang="pt-PT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603483" cy="3530599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Activity A creates an </a:t>
            </a:r>
            <a:r>
              <a:rPr lang="en-US" b="1" dirty="0"/>
              <a:t>Intent</a:t>
            </a:r>
            <a:r>
              <a:rPr lang="en-US" dirty="0"/>
              <a:t> with an action description and passes it to </a:t>
            </a:r>
            <a:r>
              <a:rPr lang="en-US" b="1" dirty="0" err="1"/>
              <a:t>startActivity</a:t>
            </a:r>
            <a:r>
              <a:rPr lang="en-US" b="1" dirty="0"/>
              <a:t>()</a:t>
            </a:r>
          </a:p>
          <a:p>
            <a:pPr>
              <a:buFont typeface="+mj-lt"/>
              <a:buAutoNum type="arabicPeriod"/>
            </a:pPr>
            <a:r>
              <a:rPr lang="en-US" dirty="0"/>
              <a:t>The Android System searches all apps for an intent filter that matches the intent.  When a match is found…</a:t>
            </a:r>
          </a:p>
          <a:p>
            <a:pPr>
              <a:buFont typeface="+mj-lt"/>
              <a:buAutoNum type="arabicPeriod"/>
            </a:pPr>
            <a:r>
              <a:rPr lang="en-US" dirty="0"/>
              <a:t>The system starts the matching activity (Activity B) by invoking its </a:t>
            </a:r>
            <a:r>
              <a:rPr lang="en-US" b="1" dirty="0" err="1"/>
              <a:t>onCreate</a:t>
            </a:r>
            <a:r>
              <a:rPr lang="en-US" b="1" dirty="0"/>
              <a:t>() </a:t>
            </a:r>
            <a:r>
              <a:rPr lang="en-US" dirty="0"/>
              <a:t>method and passing it the </a:t>
            </a:r>
            <a:r>
              <a:rPr lang="en-US" b="1" dirty="0"/>
              <a:t>Intent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21</a:t>
            </a:fld>
            <a:endParaRPr lang="pt-PT" sz="1200" dirty="0"/>
          </a:p>
        </p:txBody>
      </p:sp>
      <p:sp>
        <p:nvSpPr>
          <p:cNvPr id="5" name="object 8">
            <a:extLst>
              <a:ext uri="{FF2B5EF4-FFF2-40B4-BE49-F238E27FC236}">
                <a16:creationId xmlns:a16="http://schemas.microsoft.com/office/drawing/2014/main" id="{4A8622E0-4EA6-4E99-891E-8370A9EF1937}"/>
              </a:ext>
            </a:extLst>
          </p:cNvPr>
          <p:cNvSpPr>
            <a:spLocks noChangeAspect="1"/>
          </p:cNvSpPr>
          <p:nvPr/>
        </p:nvSpPr>
        <p:spPr>
          <a:xfrm>
            <a:off x="4411759" y="4849201"/>
            <a:ext cx="4127942" cy="190443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68170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Intents</a:t>
            </a:r>
            <a:r>
              <a:rPr lang="pt-PT" dirty="0"/>
              <a:t>: can </a:t>
            </a:r>
            <a:r>
              <a:rPr lang="pt-PT" dirty="0" err="1"/>
              <a:t>carry</a:t>
            </a:r>
            <a:r>
              <a:rPr lang="pt-PT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1" y="2489201"/>
            <a:ext cx="7514234" cy="3530599"/>
          </a:xfrm>
        </p:spPr>
        <p:txBody>
          <a:bodyPr/>
          <a:lstStyle/>
          <a:p>
            <a:r>
              <a:rPr lang="en-US" dirty="0"/>
              <a:t>Intent can carry data</a:t>
            </a:r>
          </a:p>
          <a:p>
            <a:pPr lvl="1"/>
            <a:r>
              <a:rPr lang="en-US" dirty="0"/>
              <a:t>Items kept is pairs: key, value</a:t>
            </a:r>
          </a:p>
          <a:p>
            <a:pPr lvl="1"/>
            <a:r>
              <a:rPr lang="en-US" dirty="0"/>
              <a:t>Value can be of primitive type, array, or </a:t>
            </a:r>
            <a:r>
              <a:rPr lang="en-US" dirty="0" err="1"/>
              <a:t>ArrayList</a:t>
            </a:r>
            <a:r>
              <a:rPr lang="en-US" dirty="0"/>
              <a:t> (String or Integer)</a:t>
            </a:r>
          </a:p>
          <a:p>
            <a:pPr lvl="1"/>
            <a:r>
              <a:rPr lang="en-US" dirty="0"/>
              <a:t>Intents data are limited in size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22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AE5B04-3070-4D1F-A660-997B4AA53EE7}"/>
              </a:ext>
            </a:extLst>
          </p:cNvPr>
          <p:cNvSpPr/>
          <p:nvPr/>
        </p:nvSpPr>
        <p:spPr>
          <a:xfrm>
            <a:off x="854487" y="4410213"/>
            <a:ext cx="7219783" cy="1593834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new</a:t>
            </a:r>
            <a:r>
              <a:rPr lang="pt-PT" sz="1200" b="1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()</a:t>
            </a: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intent.putExtra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"key1"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,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1);</a:t>
            </a:r>
          </a:p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intent.putExtra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"key2"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,</a:t>
            </a:r>
            <a:r>
              <a:rPr lang="pt-PT" sz="1200" spc="2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hello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</a:t>
            </a: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lang="en-US" sz="1200" spc="-5" dirty="0" err="1">
                <a:latin typeface="Consolas" panose="020B0609020204030204" pitchFamily="49" charset="0"/>
                <a:cs typeface="DejaVu Sans Mono"/>
              </a:rPr>
              <a:t>intent.putExtra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9051"/>
                </a:solidFill>
                <a:latin typeface="Consolas" panose="020B0609020204030204" pitchFamily="49" charset="0"/>
              </a:rPr>
              <a:t>key3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, </a:t>
            </a:r>
            <a:r>
              <a:rPr lang="en-US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new char 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[]</a:t>
            </a:r>
            <a:r>
              <a:rPr lang="en-US" sz="1200" spc="3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{</a:t>
            </a:r>
            <a:r>
              <a:rPr lang="en-US" sz="1200" dirty="0">
                <a:solidFill>
                  <a:srgbClr val="009051"/>
                </a:solidFill>
                <a:latin typeface="Consolas" panose="020B0609020204030204" pitchFamily="49" charset="0"/>
              </a:rPr>
              <a:t>‘</a:t>
            </a:r>
            <a:r>
              <a:rPr lang="en-US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a’</a:t>
            </a:r>
            <a:r>
              <a:rPr lang="en-US" sz="1200" spc="-5" dirty="0" err="1">
                <a:latin typeface="Consolas" panose="020B0609020204030204" pitchFamily="49" charset="0"/>
                <a:cs typeface="DejaVu Sans Mono"/>
              </a:rPr>
              <a:t>,</a:t>
            </a:r>
            <a:r>
              <a:rPr lang="en-US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’b</a:t>
            </a:r>
            <a:r>
              <a:rPr lang="en-US" sz="1200" dirty="0">
                <a:solidFill>
                  <a:srgbClr val="009051"/>
                </a:solidFill>
                <a:latin typeface="Consolas" panose="020B0609020204030204" pitchFamily="49" charset="0"/>
              </a:rPr>
              <a:t>’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});</a:t>
            </a:r>
          </a:p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Bitmap</a:t>
            </a:r>
            <a:r>
              <a:rPr lang="pt-PT" sz="1200" spc="-5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image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;</a:t>
            </a:r>
          </a:p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lang="en-US" sz="1200" dirty="0">
                <a:latin typeface="Consolas" panose="020B0609020204030204" pitchFamily="49" charset="0"/>
              </a:rPr>
              <a:t>. . .</a:t>
            </a:r>
          </a:p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intent.putExtra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image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,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image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8921418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Intents</a:t>
            </a:r>
            <a:r>
              <a:rPr lang="pt-PT" dirty="0"/>
              <a:t>: </a:t>
            </a:r>
            <a:r>
              <a:rPr lang="pt-PT" dirty="0" err="1"/>
              <a:t>Getting</a:t>
            </a:r>
            <a:r>
              <a:rPr lang="pt-PT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603483" cy="3530599"/>
          </a:xfrm>
        </p:spPr>
        <p:txBody>
          <a:bodyPr/>
          <a:lstStyle/>
          <a:p>
            <a:r>
              <a:rPr lang="en-US" dirty="0"/>
              <a:t>Getting data from the Intent</a:t>
            </a:r>
          </a:p>
          <a:p>
            <a:pPr lvl="1"/>
            <a:r>
              <a:rPr lang="en-US" dirty="0"/>
              <a:t>The methods to get data are typified (in the name and return value)</a:t>
            </a:r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23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FE0278-06A3-4EA7-82D2-A40E01F350F0}"/>
              </a:ext>
            </a:extLst>
          </p:cNvPr>
          <p:cNvSpPr/>
          <p:nvPr/>
        </p:nvSpPr>
        <p:spPr>
          <a:xfrm>
            <a:off x="1160892" y="3869125"/>
            <a:ext cx="7219783" cy="1569660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269875" algn="l"/>
              </a:tabLst>
            </a:pP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Bundle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solidFill>
                  <a:srgbClr val="66187A"/>
                </a:solidFill>
                <a:latin typeface="Consolas" panose="020B0609020204030204" pitchFamily="49" charset="0"/>
                <a:cs typeface="DejaVu Sans Mono"/>
              </a:rPr>
              <a:t>extras</a:t>
            </a:r>
            <a:r>
              <a:rPr lang="pt-PT" sz="1200" b="1" dirty="0">
                <a:solidFill>
                  <a:srgbClr val="66187A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=</a:t>
            </a:r>
            <a:r>
              <a:rPr lang="pt-PT" sz="1200" spc="-2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getIntent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().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getExtras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();</a:t>
            </a:r>
          </a:p>
          <a:p>
            <a:pPr>
              <a:tabLst>
                <a:tab pos="269875" algn="l"/>
              </a:tabLst>
            </a:pP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if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>
                <a:solidFill>
                  <a:srgbClr val="66187A"/>
                </a:solidFill>
                <a:latin typeface="Consolas" panose="020B0609020204030204" pitchFamily="49" charset="0"/>
                <a:cs typeface="DejaVu Sans Mono"/>
              </a:rPr>
              <a:t>extras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!= 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null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{</a:t>
            </a:r>
          </a:p>
          <a:p>
            <a:pPr marR="1883410">
              <a:tabLst>
                <a:tab pos="269875" algn="l"/>
              </a:tabLst>
            </a:pPr>
            <a:r>
              <a:rPr lang="pt-PT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	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int</a:t>
            </a:r>
            <a:r>
              <a:rPr lang="pt-PT" sz="1200" b="1" dirty="0">
                <a:solidFill>
                  <a:srgbClr val="011480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val1 = </a:t>
            </a:r>
            <a:r>
              <a:rPr lang="pt-PT" sz="1200" dirty="0" err="1">
                <a:solidFill>
                  <a:srgbClr val="66187A"/>
                </a:solidFill>
                <a:latin typeface="Consolas" panose="020B0609020204030204" pitchFamily="49" charset="0"/>
              </a:rPr>
              <a:t>extras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.getInt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"key1"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  </a:t>
            </a:r>
          </a:p>
          <a:p>
            <a:pPr marR="1883410">
              <a:tabLst>
                <a:tab pos="269875" algn="l"/>
              </a:tabLst>
            </a:pP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  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String</a:t>
            </a:r>
            <a:r>
              <a:rPr lang="pt-PT" sz="1200" spc="3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val2 = </a:t>
            </a:r>
            <a:r>
              <a:rPr lang="pt-PT" sz="1200" dirty="0" err="1">
                <a:solidFill>
                  <a:srgbClr val="66187A"/>
                </a:solidFill>
                <a:latin typeface="Consolas" panose="020B0609020204030204" pitchFamily="49" charset="0"/>
              </a:rPr>
              <a:t>extras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.getString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"key2"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</a:t>
            </a: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>
              <a:tabLst>
                <a:tab pos="269875" algn="l"/>
              </a:tabLst>
            </a:pPr>
            <a:r>
              <a:rPr lang="pt-PT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	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char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[] val3 = </a:t>
            </a:r>
            <a:r>
              <a:rPr lang="pt-PT" sz="1200" dirty="0" err="1">
                <a:solidFill>
                  <a:srgbClr val="66187A"/>
                </a:solidFill>
                <a:latin typeface="Consolas" panose="020B0609020204030204" pitchFamily="49" charset="0"/>
              </a:rPr>
              <a:t>extras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.getCharArray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"key3"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</a:t>
            </a: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>
              <a:tabLst>
                <a:tab pos="269875" algn="l"/>
              </a:tabLst>
            </a:pP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>
              <a:tabLst>
                <a:tab pos="2698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Bitmap</a:t>
            </a:r>
            <a:r>
              <a:rPr lang="pt-PT" sz="1200" spc="2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bitmap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pt-PT" sz="1200" dirty="0" err="1">
                <a:solidFill>
                  <a:srgbClr val="66187A"/>
                </a:solidFill>
                <a:latin typeface="Consolas" panose="020B0609020204030204" pitchFamily="49" charset="0"/>
              </a:rPr>
              <a:t>extras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.getParcelableExtra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image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"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</a:t>
            </a: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>
              <a:tabLst>
                <a:tab pos="2698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37218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Intents</a:t>
            </a:r>
            <a:r>
              <a:rPr lang="pt-PT" dirty="0"/>
              <a:t>: </a:t>
            </a:r>
            <a:r>
              <a:rPr lang="pt-PT" dirty="0" err="1"/>
              <a:t>Starting</a:t>
            </a:r>
            <a:r>
              <a:rPr lang="pt-PT" dirty="0"/>
              <a:t> </a:t>
            </a:r>
            <a:r>
              <a:rPr lang="pt-PT" dirty="0" err="1"/>
              <a:t>Activities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1" y="2489201"/>
            <a:ext cx="7418818" cy="3530599"/>
          </a:xfrm>
        </p:spPr>
        <p:txBody>
          <a:bodyPr/>
          <a:lstStyle/>
          <a:p>
            <a:r>
              <a:rPr lang="pt-PT" dirty="0" err="1"/>
              <a:t>Calling</a:t>
            </a:r>
            <a:r>
              <a:rPr lang="pt-PT" dirty="0"/>
              <a:t>/</a:t>
            </a:r>
            <a:r>
              <a:rPr lang="pt-PT" dirty="0" err="1"/>
              <a:t>starting</a:t>
            </a:r>
            <a:r>
              <a:rPr lang="pt-PT" dirty="0"/>
              <a:t> </a:t>
            </a:r>
            <a:r>
              <a:rPr lang="pt-PT" dirty="0" err="1"/>
              <a:t>Activities</a:t>
            </a:r>
            <a:endParaRPr lang="pt-PT" dirty="0"/>
          </a:p>
          <a:p>
            <a:pPr lvl="1"/>
            <a:r>
              <a:rPr lang="pt-PT" dirty="0" err="1"/>
              <a:t>Intent</a:t>
            </a:r>
            <a:r>
              <a:rPr lang="pt-PT" dirty="0"/>
              <a:t> defines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targer</a:t>
            </a:r>
            <a:r>
              <a:rPr lang="pt-PT" dirty="0"/>
              <a:t> </a:t>
            </a:r>
            <a:r>
              <a:rPr lang="pt-PT" dirty="0" err="1"/>
              <a:t>activity</a:t>
            </a:r>
            <a:endParaRPr lang="pt-PT" dirty="0"/>
          </a:p>
          <a:p>
            <a:pPr lvl="1"/>
            <a:r>
              <a:rPr lang="pt-PT" dirty="0" err="1"/>
              <a:t>Intent</a:t>
            </a:r>
            <a:r>
              <a:rPr lang="pt-PT" dirty="0"/>
              <a:t> can </a:t>
            </a:r>
            <a:r>
              <a:rPr lang="pt-PT" dirty="0" err="1"/>
              <a:t>carry</a:t>
            </a:r>
            <a:r>
              <a:rPr lang="pt-PT" dirty="0"/>
              <a:t> data</a:t>
            </a:r>
          </a:p>
          <a:p>
            <a:pPr lvl="2"/>
            <a:r>
              <a:rPr lang="pt-PT" dirty="0"/>
              <a:t>More </a:t>
            </a:r>
            <a:r>
              <a:rPr lang="pt-PT" dirty="0" err="1"/>
              <a:t>about</a:t>
            </a:r>
            <a:r>
              <a:rPr lang="pt-PT" dirty="0"/>
              <a:t> </a:t>
            </a:r>
            <a:r>
              <a:rPr lang="pt-PT" dirty="0" err="1"/>
              <a:t>starting</a:t>
            </a:r>
            <a:r>
              <a:rPr lang="pt-PT" dirty="0"/>
              <a:t> </a:t>
            </a:r>
            <a:r>
              <a:rPr lang="pt-PT" dirty="0" err="1"/>
              <a:t>activities</a:t>
            </a:r>
            <a:r>
              <a:rPr lang="pt-PT" dirty="0"/>
              <a:t> </a:t>
            </a:r>
            <a:r>
              <a:rPr lang="pt-PT" dirty="0" err="1"/>
              <a:t>at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end</a:t>
            </a:r>
            <a:endParaRPr lang="pt-PT" dirty="0"/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endParaRPr lang="pt-PT" dirty="0"/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24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BE1-7CC9-42E0-9791-BAC23D3935CB}"/>
              </a:ext>
            </a:extLst>
          </p:cNvPr>
          <p:cNvSpPr/>
          <p:nvPr/>
        </p:nvSpPr>
        <p:spPr>
          <a:xfrm>
            <a:off x="1279909" y="4266865"/>
            <a:ext cx="6202270" cy="1679947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cs typeface="DejaVu Sans Mono"/>
              </a:rPr>
              <a:t>// </a:t>
            </a:r>
            <a:r>
              <a:rPr lang="pt-PT" altLang="pt-PT" sz="12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pt-PT" altLang="pt-PT" sz="1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Context</a:t>
            </a:r>
            <a:r>
              <a:rPr lang="pt-PT" altLang="pt-PT" sz="1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packageContext</a:t>
            </a:r>
            <a:r>
              <a:rPr lang="pt-PT" altLang="pt-PT" sz="1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</a:t>
            </a:r>
            <a:r>
              <a:rPr lang="pt-PT" altLang="pt-PT" sz="1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&lt;?&gt; </a:t>
            </a:r>
            <a:r>
              <a:rPr lang="pt-PT" altLang="pt-PT" sz="12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cls</a:t>
            </a:r>
            <a:r>
              <a:rPr lang="pt-PT" altLang="pt-PT" sz="1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12700">
              <a:spcBef>
                <a:spcPts val="100"/>
              </a:spcBef>
            </a:pPr>
            <a:endParaRPr lang="en-US" sz="12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cs typeface="DejaVu Sans Mono"/>
            </a:endParaRPr>
          </a:p>
          <a:p>
            <a:pPr marL="12700">
              <a:spcBef>
                <a:spcPts val="100"/>
              </a:spcBef>
            </a:pPr>
            <a:endParaRPr lang="en-US" sz="12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cs typeface="DejaVu Sans Mono"/>
            </a:endParaRPr>
          </a:p>
          <a:p>
            <a:pPr marL="12700">
              <a:spcBef>
                <a:spcPts val="10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cs typeface="DejaVu Sans Mono"/>
              </a:rPr>
              <a:t>// Starts/calls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cs typeface="DejaVu Sans Mono"/>
              </a:rPr>
              <a:t>DetailsActivity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cs typeface="DejaVu Sans Mono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Intent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Intent(</a:t>
            </a:r>
            <a:r>
              <a:rPr lang="en-US" sz="1200" spc="-5" dirty="0" err="1">
                <a:latin typeface="Consolas" panose="020B0609020204030204" pitchFamily="49" charset="0"/>
                <a:cs typeface="DejaVu Sans Mono"/>
              </a:rPr>
              <a:t>MainActivity.</a:t>
            </a:r>
            <a:r>
              <a:rPr lang="en-US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this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,</a:t>
            </a:r>
            <a:r>
              <a:rPr lang="en-US" sz="1200" spc="10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spc="-5" dirty="0" err="1">
                <a:latin typeface="Consolas" panose="020B0609020204030204" pitchFamily="49" charset="0"/>
                <a:cs typeface="DejaVu Sans Mono"/>
              </a:rPr>
              <a:t>DetailsActivity</a:t>
            </a:r>
            <a:r>
              <a:rPr lang="en-US" sz="1200" b="1" spc="-5" dirty="0" err="1">
                <a:latin typeface="Consolas" panose="020B0609020204030204" pitchFamily="49" charset="0"/>
                <a:cs typeface="DejaVu Sans Mono"/>
              </a:rPr>
              <a:t>.</a:t>
            </a:r>
            <a:r>
              <a:rPr lang="en-US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class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);</a:t>
            </a:r>
          </a:p>
          <a:p>
            <a:pPr marL="12700">
              <a:spcBef>
                <a:spcPts val="100"/>
              </a:spcBef>
            </a:pP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intent.</a:t>
            </a:r>
            <a:r>
              <a:rPr lang="pt-PT" sz="1200" spc="-5" dirty="0" err="1">
                <a:latin typeface="Consolas" panose="020B0609020204030204" pitchFamily="49" charset="0"/>
              </a:rPr>
              <a:t>putExtra</a:t>
            </a:r>
            <a:r>
              <a:rPr lang="pt-PT" sz="1200" spc="-5" dirty="0">
                <a:latin typeface="Consolas" panose="020B0609020204030204" pitchFamily="49" charset="0"/>
              </a:rPr>
              <a:t>(...);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...</a:t>
            </a:r>
          </a:p>
          <a:p>
            <a:pPr marL="12700">
              <a:spcBef>
                <a:spcPts val="100"/>
              </a:spcBef>
            </a:pPr>
            <a:r>
              <a:rPr lang="en-US" sz="1200" b="1" dirty="0" err="1">
                <a:latin typeface="Consolas" panose="020B0609020204030204" pitchFamily="49" charset="0"/>
                <a:cs typeface="DejaVu Sans Mono"/>
              </a:rPr>
              <a:t>startActivity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(intent);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5EB9CCE-D1AB-4B2C-924E-F8B761841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301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Intent</a:t>
            </a:r>
            <a:r>
              <a:rPr lang="pt-PT" dirty="0"/>
              <a:t> </a:t>
            </a:r>
            <a:r>
              <a:rPr lang="pt-PT" dirty="0" err="1"/>
              <a:t>Object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681211" cy="3530599"/>
          </a:xfrm>
        </p:spPr>
        <p:txBody>
          <a:bodyPr/>
          <a:lstStyle/>
          <a:p>
            <a:r>
              <a:rPr lang="en-US" dirty="0"/>
              <a:t>Contains information for the component that receives the </a:t>
            </a:r>
            <a:r>
              <a:rPr lang="en-US" b="1" dirty="0"/>
              <a:t>Intent</a:t>
            </a:r>
            <a:r>
              <a:rPr lang="en-US" dirty="0"/>
              <a:t> and  for the system</a:t>
            </a:r>
          </a:p>
          <a:p>
            <a:pPr lvl="1"/>
            <a:r>
              <a:rPr lang="en-US" b="1" dirty="0"/>
              <a:t>Name</a:t>
            </a:r>
            <a:r>
              <a:rPr lang="en-US" dirty="0"/>
              <a:t> of the component that will process the Intent</a:t>
            </a:r>
          </a:p>
          <a:p>
            <a:pPr lvl="1"/>
            <a:r>
              <a:rPr lang="en-US" b="1" dirty="0"/>
              <a:t>Action</a:t>
            </a:r>
            <a:r>
              <a:rPr lang="en-US" dirty="0"/>
              <a:t> that needs to be performed</a:t>
            </a:r>
          </a:p>
          <a:p>
            <a:pPr lvl="1"/>
            <a:r>
              <a:rPr lang="en-US" b="1" dirty="0"/>
              <a:t>Data</a:t>
            </a:r>
            <a:r>
              <a:rPr lang="en-US" dirty="0"/>
              <a:t> that an action needs to be performed</a:t>
            </a:r>
          </a:p>
          <a:p>
            <a:pPr lvl="1"/>
            <a:r>
              <a:rPr lang="en-US" b="1" dirty="0"/>
              <a:t>Type</a:t>
            </a:r>
            <a:r>
              <a:rPr lang="en-US" dirty="0"/>
              <a:t> of data</a:t>
            </a:r>
          </a:p>
          <a:p>
            <a:pPr lvl="1"/>
            <a:r>
              <a:rPr lang="en-US" b="1" dirty="0"/>
              <a:t>Category</a:t>
            </a:r>
            <a:r>
              <a:rPr lang="en-US" dirty="0"/>
              <a:t> of the processing required</a:t>
            </a:r>
          </a:p>
          <a:p>
            <a:pPr lvl="1"/>
            <a:r>
              <a:rPr lang="en-US" b="1" dirty="0"/>
              <a:t>Flags</a:t>
            </a:r>
            <a:r>
              <a:rPr lang="en-US" dirty="0"/>
              <a:t> needed to refine processing to be done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25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1618318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Implicit</a:t>
            </a:r>
            <a:r>
              <a:rPr lang="pt-PT" dirty="0"/>
              <a:t> </a:t>
            </a:r>
            <a:r>
              <a:rPr lang="pt-PT" dirty="0" err="1"/>
              <a:t>Intent</a:t>
            </a:r>
            <a:r>
              <a:rPr lang="pt-PT" dirty="0"/>
              <a:t> </a:t>
            </a:r>
            <a:r>
              <a:rPr lang="pt-PT" dirty="0" err="1"/>
              <a:t>Resolution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603484" cy="3530599"/>
          </a:xfrm>
        </p:spPr>
        <p:txBody>
          <a:bodyPr>
            <a:normAutofit/>
          </a:bodyPr>
          <a:lstStyle/>
          <a:p>
            <a:r>
              <a:rPr lang="en-US" dirty="0"/>
              <a:t>How does Android find the best component?</a:t>
            </a:r>
          </a:p>
          <a:p>
            <a:pPr lvl="1"/>
            <a:r>
              <a:rPr lang="en-US" dirty="0"/>
              <a:t>Compares the content of the Intent object with the Intent filters of  each component</a:t>
            </a:r>
          </a:p>
          <a:p>
            <a:pPr lvl="2"/>
            <a:r>
              <a:rPr lang="en-US" dirty="0"/>
              <a:t>Action</a:t>
            </a:r>
          </a:p>
          <a:p>
            <a:pPr lvl="2"/>
            <a:r>
              <a:rPr lang="en-US" dirty="0"/>
              <a:t>Data (URI e data type)</a:t>
            </a:r>
          </a:p>
          <a:p>
            <a:pPr lvl="2"/>
            <a:r>
              <a:rPr lang="en-US" dirty="0"/>
              <a:t>Category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The Intent object information relative to the three elements is compared  to the intent filters of each component defined in the </a:t>
            </a:r>
            <a:r>
              <a:rPr lang="en-US" dirty="0" err="1"/>
              <a:t>ManifestAndroid</a:t>
            </a:r>
            <a:r>
              <a:rPr lang="en-US" dirty="0"/>
              <a:t>  file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26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1055046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Implicit</a:t>
            </a:r>
            <a:r>
              <a:rPr lang="pt-PT" dirty="0"/>
              <a:t> </a:t>
            </a:r>
            <a:r>
              <a:rPr lang="pt-PT" dirty="0" err="1"/>
              <a:t>Intent</a:t>
            </a:r>
            <a:r>
              <a:rPr lang="pt-PT" dirty="0"/>
              <a:t>: “</a:t>
            </a:r>
            <a:r>
              <a:rPr lang="pt-PT" dirty="0" err="1"/>
              <a:t>Action</a:t>
            </a:r>
            <a:r>
              <a:rPr lang="pt-PT" dirty="0"/>
              <a:t>” </a:t>
            </a:r>
            <a:r>
              <a:rPr lang="pt-PT" dirty="0" err="1"/>
              <a:t>Test</a:t>
            </a:r>
            <a:endParaRPr lang="pt-PT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5F55E73-2CF7-4447-B1B1-3BFEE04515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7441030"/>
              </p:ext>
            </p:extLst>
          </p:nvPr>
        </p:nvGraphicFramePr>
        <p:xfrm>
          <a:off x="866775" y="2489200"/>
          <a:ext cx="783195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451">
                  <a:extLst>
                    <a:ext uri="{9D8B030D-6E8A-4147-A177-3AD203B41FA5}">
                      <a16:colId xmlns:a16="http://schemas.microsoft.com/office/drawing/2014/main" val="4044673581"/>
                    </a:ext>
                  </a:extLst>
                </a:gridCol>
                <a:gridCol w="5796501">
                  <a:extLst>
                    <a:ext uri="{9D8B030D-6E8A-4147-A177-3AD203B41FA5}">
                      <a16:colId xmlns:a16="http://schemas.microsoft.com/office/drawing/2014/main" val="28079766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PT" sz="1400" dirty="0" err="1"/>
                        <a:t>Intent</a:t>
                      </a:r>
                      <a:r>
                        <a:rPr lang="pt-PT" sz="1400" dirty="0"/>
                        <a:t> </a:t>
                      </a:r>
                      <a:r>
                        <a:rPr lang="pt-PT" sz="1400" dirty="0" err="1"/>
                        <a:t>Object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PT" sz="1400" dirty="0" err="1"/>
                        <a:t>Components</a:t>
                      </a:r>
                      <a:r>
                        <a:rPr lang="pt-PT" sz="1400" dirty="0"/>
                        <a:t>  (</a:t>
                      </a:r>
                      <a:r>
                        <a:rPr lang="pt-PT" sz="1400" dirty="0" err="1"/>
                        <a:t>intent-filter</a:t>
                      </a:r>
                      <a:r>
                        <a:rPr lang="pt-PT" sz="140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7392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sz="1400" dirty="0"/>
                        <a:t>No </a:t>
                      </a:r>
                      <a:r>
                        <a:rPr lang="pt-PT" sz="1400" dirty="0" err="1"/>
                        <a:t>Actions</a:t>
                      </a:r>
                      <a:r>
                        <a:rPr lang="pt-PT" sz="1400" dirty="0"/>
                        <a:t> </a:t>
                      </a:r>
                      <a:r>
                        <a:rPr lang="pt-PT" sz="1400" dirty="0" err="1"/>
                        <a:t>defined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All the components with at least one Action defined pass the test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021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sz="1400" dirty="0" err="1"/>
                        <a:t>Actions</a:t>
                      </a:r>
                      <a:r>
                        <a:rPr lang="pt-PT" sz="1400" dirty="0"/>
                        <a:t> </a:t>
                      </a:r>
                      <a:r>
                        <a:rPr lang="pt-PT" sz="1400" dirty="0" err="1"/>
                        <a:t>defined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 Actions defined will fail the  test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4991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sz="1400" dirty="0" err="1"/>
                        <a:t>Actions</a:t>
                      </a:r>
                      <a:r>
                        <a:rPr lang="pt-PT" sz="1400" dirty="0"/>
                        <a:t> </a:t>
                      </a:r>
                      <a:r>
                        <a:rPr lang="pt-PT" sz="1400" dirty="0" err="1"/>
                        <a:t>defined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All Actions must be in the intent-filter to pass the test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817794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27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8A2D29-5E30-4FA0-8DEC-E886823B90BF}"/>
              </a:ext>
            </a:extLst>
          </p:cNvPr>
          <p:cNvSpPr/>
          <p:nvPr/>
        </p:nvSpPr>
        <p:spPr>
          <a:xfrm>
            <a:off x="1057776" y="4612177"/>
            <a:ext cx="7219783" cy="1315745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intent-filter</a:t>
            </a:r>
            <a:r>
              <a:rPr lang="pt-PT" sz="1200" dirty="0">
                <a:latin typeface="Consolas" panose="020B0609020204030204" pitchFamily="49" charset="0"/>
              </a:rPr>
              <a:t> . . . &gt;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   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action</a:t>
            </a:r>
            <a:r>
              <a:rPr lang="pt-PT" sz="1200" dirty="0">
                <a:latin typeface="Consolas" panose="020B0609020204030204" pitchFamily="49" charset="0"/>
              </a:rPr>
              <a:t> 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name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dam_a60000.project.SHOW_CURRENT</a:t>
            </a:r>
            <a:r>
              <a:rPr lang="pt-PT" sz="1200" dirty="0">
                <a:latin typeface="Consolas" panose="020B0609020204030204" pitchFamily="49" charset="0"/>
              </a:rPr>
              <a:t>"/&gt;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   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action</a:t>
            </a:r>
            <a:r>
              <a:rPr lang="pt-PT" sz="1200" dirty="0">
                <a:latin typeface="Consolas" panose="020B0609020204030204" pitchFamily="49" charset="0"/>
              </a:rPr>
              <a:t> 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name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dam_a60000.project.SHOW_RECENT</a:t>
            </a:r>
            <a:r>
              <a:rPr lang="pt-PT" sz="1200" dirty="0">
                <a:latin typeface="Consolas" panose="020B0609020204030204" pitchFamily="49" charset="0"/>
              </a:rPr>
              <a:t>"/&gt;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   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action</a:t>
            </a:r>
            <a:r>
              <a:rPr lang="pt-PT" sz="1200" dirty="0">
                <a:latin typeface="Consolas" panose="020B0609020204030204" pitchFamily="49" charset="0"/>
              </a:rPr>
              <a:t> 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name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dam_a60000.project.SHOW_PENDING</a:t>
            </a:r>
            <a:r>
              <a:rPr lang="pt-PT" sz="1200" dirty="0">
                <a:latin typeface="Consolas" panose="020B0609020204030204" pitchFamily="49" charset="0"/>
              </a:rPr>
              <a:t>"/&gt;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   . . . 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&lt;/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intent-filter</a:t>
            </a:r>
            <a:r>
              <a:rPr lang="pt-PT" sz="1200" dirty="0"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5257589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Implicit</a:t>
            </a:r>
            <a:r>
              <a:rPr lang="pt-PT" dirty="0"/>
              <a:t> </a:t>
            </a:r>
            <a:r>
              <a:rPr lang="pt-PT" dirty="0" err="1"/>
              <a:t>Intent</a:t>
            </a:r>
            <a:r>
              <a:rPr lang="pt-PT" dirty="0"/>
              <a:t>: “</a:t>
            </a:r>
            <a:r>
              <a:rPr lang="pt-PT" dirty="0" err="1"/>
              <a:t>Category</a:t>
            </a:r>
            <a:r>
              <a:rPr lang="pt-PT" dirty="0"/>
              <a:t>” </a:t>
            </a:r>
            <a:r>
              <a:rPr lang="pt-PT" dirty="0" err="1"/>
              <a:t>Test</a:t>
            </a:r>
            <a:endParaRPr lang="pt-PT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5F55E73-2CF7-4447-B1B1-3BFEE04515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4892615"/>
              </p:ext>
            </p:extLst>
          </p:nvPr>
        </p:nvGraphicFramePr>
        <p:xfrm>
          <a:off x="866775" y="2489200"/>
          <a:ext cx="741078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8131">
                  <a:extLst>
                    <a:ext uri="{9D8B030D-6E8A-4147-A177-3AD203B41FA5}">
                      <a16:colId xmlns:a16="http://schemas.microsoft.com/office/drawing/2014/main" val="4044673581"/>
                    </a:ext>
                  </a:extLst>
                </a:gridCol>
                <a:gridCol w="5032653">
                  <a:extLst>
                    <a:ext uri="{9D8B030D-6E8A-4147-A177-3AD203B41FA5}">
                      <a16:colId xmlns:a16="http://schemas.microsoft.com/office/drawing/2014/main" val="28079766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PT" sz="1400" dirty="0" err="1"/>
                        <a:t>Intent</a:t>
                      </a:r>
                      <a:r>
                        <a:rPr lang="pt-PT" sz="1400" dirty="0"/>
                        <a:t> </a:t>
                      </a:r>
                      <a:r>
                        <a:rPr lang="pt-PT" sz="1400" dirty="0" err="1"/>
                        <a:t>Object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PT" sz="1400" dirty="0" err="1"/>
                        <a:t>Components</a:t>
                      </a:r>
                      <a:r>
                        <a:rPr lang="pt-PT" sz="1400" dirty="0"/>
                        <a:t>  (</a:t>
                      </a:r>
                      <a:r>
                        <a:rPr lang="pt-PT" sz="1400" dirty="0" err="1"/>
                        <a:t>intent-filter</a:t>
                      </a:r>
                      <a:r>
                        <a:rPr lang="pt-PT" sz="140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7392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sz="1400" b="1" dirty="0"/>
                        <a:t>No </a:t>
                      </a:r>
                      <a:r>
                        <a:rPr lang="pt-PT" sz="1400" b="1" dirty="0" err="1"/>
                        <a:t>Categories</a:t>
                      </a:r>
                      <a:r>
                        <a:rPr lang="pt-PT" sz="1400" b="1" dirty="0"/>
                        <a:t> </a:t>
                      </a:r>
                      <a:r>
                        <a:rPr lang="pt-PT" sz="1400" dirty="0" err="1"/>
                        <a:t>defined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All the components will pass the test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021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sz="1400" b="1" dirty="0" err="1"/>
                        <a:t>Categories</a:t>
                      </a:r>
                      <a:r>
                        <a:rPr lang="pt-PT" sz="1400" dirty="0"/>
                        <a:t> </a:t>
                      </a:r>
                      <a:r>
                        <a:rPr lang="pt-PT" sz="1400" dirty="0" err="1"/>
                        <a:t>defined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All </a:t>
                      </a:r>
                      <a:r>
                        <a:rPr lang="en-US" sz="1400" b="1" dirty="0"/>
                        <a:t>Categories</a:t>
                      </a:r>
                      <a:r>
                        <a:rPr lang="en-US" sz="1400" dirty="0"/>
                        <a:t> must be defined to pass the test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499158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28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8A2D29-5E30-4FA0-8DEC-E886823B90BF}"/>
              </a:ext>
            </a:extLst>
          </p:cNvPr>
          <p:cNvSpPr/>
          <p:nvPr/>
        </p:nvSpPr>
        <p:spPr>
          <a:xfrm>
            <a:off x="1057776" y="4556520"/>
            <a:ext cx="7219783" cy="1106521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intent-filter</a:t>
            </a:r>
            <a:r>
              <a:rPr lang="pt-PT" sz="1200" dirty="0">
                <a:latin typeface="Consolas" panose="020B0609020204030204" pitchFamily="49" charset="0"/>
              </a:rPr>
              <a:t> . . . &gt;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   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action</a:t>
            </a:r>
            <a:r>
              <a:rPr lang="pt-PT" sz="1200" dirty="0">
                <a:latin typeface="Consolas" panose="020B0609020204030204" pitchFamily="49" charset="0"/>
              </a:rPr>
              <a:t> 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name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android.intent.category.DEFAULT</a:t>
            </a:r>
            <a:r>
              <a:rPr lang="pt-PT" sz="1200" dirty="0">
                <a:latin typeface="Consolas" panose="020B0609020204030204" pitchFamily="49" charset="0"/>
              </a:rPr>
              <a:t>"/&gt;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   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action</a:t>
            </a:r>
            <a:r>
              <a:rPr lang="pt-PT" sz="1200" dirty="0">
                <a:latin typeface="Consolas" panose="020B0609020204030204" pitchFamily="49" charset="0"/>
              </a:rPr>
              <a:t> </a:t>
            </a:r>
            <a:r>
              <a:rPr lang="pt-PT" sz="1200" spc="30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</a:t>
            </a:r>
            <a:r>
              <a:rPr lang="pt-PT" sz="1200" dirty="0" err="1">
                <a:latin typeface="Consolas" panose="020B0609020204030204" pitchFamily="49" charset="0"/>
              </a:rPr>
              <a:t>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name</a:t>
            </a:r>
            <a:r>
              <a:rPr lang="pt-PT" sz="1200" dirty="0">
                <a:latin typeface="Consolas" panose="020B0609020204030204" pitchFamily="49" charset="0"/>
              </a:rPr>
              <a:t>="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android.intent.category.BROWSABLE</a:t>
            </a:r>
            <a:r>
              <a:rPr lang="pt-PT" sz="1200" dirty="0">
                <a:latin typeface="Consolas" panose="020B0609020204030204" pitchFamily="49" charset="0"/>
              </a:rPr>
              <a:t>"/&gt;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	. . . 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&lt;/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intent-filter</a:t>
            </a:r>
            <a:r>
              <a:rPr lang="pt-PT" sz="1200" dirty="0"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9404581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Implicit</a:t>
            </a:r>
            <a:r>
              <a:rPr lang="pt-PT" dirty="0"/>
              <a:t> </a:t>
            </a:r>
            <a:r>
              <a:rPr lang="pt-PT" dirty="0" err="1"/>
              <a:t>Intent</a:t>
            </a:r>
            <a:r>
              <a:rPr lang="pt-PT" dirty="0"/>
              <a:t>: “Data” </a:t>
            </a:r>
            <a:r>
              <a:rPr lang="pt-PT" dirty="0" err="1"/>
              <a:t>Test</a:t>
            </a:r>
            <a:endParaRPr lang="pt-PT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5F55E73-2CF7-4447-B1B1-3BFEE04515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7923544"/>
              </p:ext>
            </p:extLst>
          </p:nvPr>
        </p:nvGraphicFramePr>
        <p:xfrm>
          <a:off x="866774" y="2489200"/>
          <a:ext cx="7603149" cy="125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9861">
                  <a:extLst>
                    <a:ext uri="{9D8B030D-6E8A-4147-A177-3AD203B41FA5}">
                      <a16:colId xmlns:a16="http://schemas.microsoft.com/office/drawing/2014/main" val="4044673581"/>
                    </a:ext>
                  </a:extLst>
                </a:gridCol>
                <a:gridCol w="5163288">
                  <a:extLst>
                    <a:ext uri="{9D8B030D-6E8A-4147-A177-3AD203B41FA5}">
                      <a16:colId xmlns:a16="http://schemas.microsoft.com/office/drawing/2014/main" val="28079766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PT" sz="1400" dirty="0" err="1"/>
                        <a:t>Intent</a:t>
                      </a:r>
                      <a:r>
                        <a:rPr lang="pt-PT" sz="1400" dirty="0"/>
                        <a:t> </a:t>
                      </a:r>
                      <a:r>
                        <a:rPr lang="pt-PT" sz="1400" dirty="0" err="1"/>
                        <a:t>Object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PT" sz="1400" dirty="0" err="1"/>
                        <a:t>Components</a:t>
                      </a:r>
                      <a:r>
                        <a:rPr lang="pt-PT" sz="1400" dirty="0"/>
                        <a:t>  (</a:t>
                      </a:r>
                      <a:r>
                        <a:rPr lang="pt-PT" sz="1400" dirty="0" err="1"/>
                        <a:t>intent-filter</a:t>
                      </a:r>
                      <a:r>
                        <a:rPr lang="pt-PT" sz="140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7392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sz="1400" b="1" dirty="0"/>
                        <a:t>No Data </a:t>
                      </a:r>
                      <a:r>
                        <a:rPr lang="pt-PT" sz="1400" dirty="0" err="1"/>
                        <a:t>defined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All the components with no Data defined will pass the test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0021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sz="1400" b="1" dirty="0"/>
                        <a:t>Data</a:t>
                      </a:r>
                      <a:r>
                        <a:rPr lang="pt-PT" sz="1400" dirty="0"/>
                        <a:t> </a:t>
                      </a:r>
                      <a:r>
                        <a:rPr lang="pt-PT" sz="1400" dirty="0" err="1"/>
                        <a:t>defined</a:t>
                      </a:r>
                      <a:endParaRPr lang="pt-PT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All the components with the same type of </a:t>
                      </a:r>
                      <a:r>
                        <a:rPr lang="en-US" sz="1400" b="1" dirty="0"/>
                        <a:t>Data</a:t>
                      </a:r>
                      <a:r>
                        <a:rPr lang="en-US" sz="1400" dirty="0"/>
                        <a:t> defined will pass the test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499158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29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8A2D29-5E30-4FA0-8DEC-E886823B90BF}"/>
              </a:ext>
            </a:extLst>
          </p:cNvPr>
          <p:cNvSpPr/>
          <p:nvPr/>
        </p:nvSpPr>
        <p:spPr>
          <a:xfrm>
            <a:off x="1057776" y="4556520"/>
            <a:ext cx="7219783" cy="1486112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&lt;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intent-filter</a:t>
            </a:r>
            <a:r>
              <a:rPr lang="pt-PT" sz="1200" dirty="0">
                <a:latin typeface="Consolas" panose="020B0609020204030204" pitchFamily="49" charset="0"/>
              </a:rPr>
              <a:t> . . . &gt;</a:t>
            </a:r>
          </a:p>
          <a:p>
            <a:pPr marL="12700" defTabSz="6997700">
              <a:lnSpc>
                <a:spcPct val="100000"/>
              </a:lnSpc>
              <a:spcBef>
                <a:spcPts val="100"/>
              </a:spcBef>
              <a:tabLst>
                <a:tab pos="2698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&lt;</a:t>
            </a:r>
            <a:r>
              <a:rPr lang="pt-PT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data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25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mimeType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=</a:t>
            </a: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video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/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mpeg</a:t>
            </a: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" </a:t>
            </a:r>
          </a:p>
          <a:p>
            <a:pPr marL="12700" defTabSz="6997700">
              <a:lnSpc>
                <a:spcPct val="100000"/>
              </a:lnSpc>
              <a:spcBef>
                <a:spcPts val="100"/>
              </a:spcBef>
              <a:tabLst>
                <a:tab pos="269875" algn="l"/>
              </a:tabLst>
            </a:pP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	      </a:t>
            </a:r>
            <a:r>
              <a:rPr lang="pt-PT" sz="1200" spc="25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scheme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=</a:t>
            </a: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http</a:t>
            </a: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" ...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/&gt;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698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   &lt;</a:t>
            </a:r>
            <a:r>
              <a:rPr lang="pt-PT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data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25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mimeType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=</a:t>
            </a: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audio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/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mpeg</a:t>
            </a: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" 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69875" algn="l"/>
              </a:tabLst>
            </a:pP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	      </a:t>
            </a:r>
            <a:r>
              <a:rPr lang="pt-PT" sz="1200" spc="25" dirty="0" err="1">
                <a:solidFill>
                  <a:srgbClr val="7F007F"/>
                </a:solidFill>
                <a:latin typeface="Consolas" panose="020B0609020204030204" pitchFamily="49" charset="0"/>
                <a:cs typeface="Arial"/>
              </a:rPr>
              <a:t>android:</a:t>
            </a:r>
            <a:r>
              <a:rPr lang="pt-PT" sz="1200" spc="-5" dirty="0" err="1">
                <a:solidFill>
                  <a:srgbClr val="0433FF"/>
                </a:solidFill>
                <a:latin typeface="Consolas" panose="020B0609020204030204" pitchFamily="49" charset="0"/>
              </a:rPr>
              <a:t>scheme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=</a:t>
            </a: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"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http</a:t>
            </a:r>
            <a:r>
              <a:rPr lang="pt-PT" sz="1200" i="1" spc="40" dirty="0">
                <a:solidFill>
                  <a:srgbClr val="2A00FF"/>
                </a:solidFill>
                <a:latin typeface="Consolas" panose="020B0609020204030204" pitchFamily="49" charset="0"/>
                <a:cs typeface="Arial"/>
              </a:rPr>
              <a:t>" ...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/&gt;</a:t>
            </a:r>
            <a:endParaRPr lang="pt-PT" sz="1200" spc="-5" dirty="0">
              <a:solidFill>
                <a:srgbClr val="0433FF"/>
              </a:solidFill>
              <a:latin typeface="Consolas" panose="020B0609020204030204" pitchFamily="49" charset="0"/>
            </a:endParaRP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	. . . </a:t>
            </a:r>
          </a:p>
          <a:p>
            <a:pPr marL="12700" defTabSz="7354888">
              <a:lnSpc>
                <a:spcPts val="1639"/>
              </a:lnSpc>
              <a:tabLst>
                <a:tab pos="266700" algn="l"/>
                <a:tab pos="542925" algn="l"/>
                <a:tab pos="809625" algn="l"/>
              </a:tabLst>
            </a:pPr>
            <a:r>
              <a:rPr lang="pt-PT" sz="1200" dirty="0">
                <a:latin typeface="Consolas" panose="020B0609020204030204" pitchFamily="49" charset="0"/>
              </a:rPr>
              <a:t>&lt;/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intent-filter</a:t>
            </a:r>
            <a:r>
              <a:rPr lang="pt-PT" sz="1200" dirty="0"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57911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Event</a:t>
            </a:r>
            <a:r>
              <a:rPr lang="pt-PT" dirty="0"/>
              <a:t> Management (I)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1" y="2489201"/>
            <a:ext cx="7736870" cy="3530599"/>
          </a:xfrm>
        </p:spPr>
        <p:txBody>
          <a:bodyPr/>
          <a:lstStyle/>
          <a:p>
            <a:r>
              <a:rPr lang="en-US" dirty="0"/>
              <a:t>Each action is performed on a specific interface element</a:t>
            </a:r>
          </a:p>
          <a:p>
            <a:pPr lvl="1"/>
            <a:r>
              <a:rPr lang="en-US" dirty="0"/>
              <a:t>Example: click on a </a:t>
            </a:r>
            <a:r>
              <a:rPr lang="en-US" b="1" dirty="0"/>
              <a:t>button</a:t>
            </a:r>
            <a:r>
              <a:rPr lang="en-US" dirty="0"/>
              <a:t> element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View</a:t>
            </a:r>
            <a:r>
              <a:rPr lang="en-US" dirty="0"/>
              <a:t> is responsible for managing the event</a:t>
            </a:r>
          </a:p>
          <a:p>
            <a:pPr lvl="1"/>
            <a:r>
              <a:rPr lang="en-US" b="1" dirty="0"/>
              <a:t>Button</a:t>
            </a:r>
            <a:r>
              <a:rPr lang="en-US" dirty="0"/>
              <a:t> element when it receives the click, initiates the event  management process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3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35915083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14DBB8F-20F8-4D3F-B6FA-DE327FC0E0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/>
              <a:t>Starting</a:t>
            </a:r>
            <a:r>
              <a:rPr lang="pt-PT" dirty="0"/>
              <a:t> </a:t>
            </a:r>
            <a:r>
              <a:rPr lang="pt-PT" dirty="0" err="1"/>
              <a:t>activities</a:t>
            </a:r>
            <a:endParaRPr lang="pt-P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594DEC3-0EE1-44EB-A43D-773E8F3DAB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C8DFA-481C-4BE5-9CEC-1546A15A9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30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36396134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Starting</a:t>
            </a:r>
            <a:r>
              <a:rPr lang="pt-PT" dirty="0"/>
              <a:t> </a:t>
            </a:r>
            <a:r>
              <a:rPr lang="pt-PT" dirty="0" err="1"/>
              <a:t>Activities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1" y="2489201"/>
            <a:ext cx="6615738" cy="3530599"/>
          </a:xfrm>
        </p:spPr>
        <p:txBody>
          <a:bodyPr/>
          <a:lstStyle/>
          <a:p>
            <a:r>
              <a:rPr lang="pt-PT" dirty="0" err="1"/>
              <a:t>Calling</a:t>
            </a:r>
            <a:r>
              <a:rPr lang="pt-PT" dirty="0"/>
              <a:t>/</a:t>
            </a:r>
            <a:r>
              <a:rPr lang="pt-PT" dirty="0" err="1"/>
              <a:t>starting</a:t>
            </a:r>
            <a:r>
              <a:rPr lang="pt-PT" dirty="0"/>
              <a:t> </a:t>
            </a:r>
            <a:r>
              <a:rPr lang="pt-PT" dirty="0" err="1"/>
              <a:t>Activities</a:t>
            </a:r>
            <a:endParaRPr lang="pt-PT" dirty="0"/>
          </a:p>
          <a:p>
            <a:pPr lvl="1"/>
            <a:r>
              <a:rPr lang="pt-PT" dirty="0" err="1"/>
              <a:t>Started</a:t>
            </a:r>
            <a:r>
              <a:rPr lang="pt-PT" dirty="0"/>
              <a:t> </a:t>
            </a:r>
            <a:r>
              <a:rPr lang="pt-PT" dirty="0" err="1"/>
              <a:t>activities</a:t>
            </a:r>
            <a:r>
              <a:rPr lang="pt-PT" dirty="0"/>
              <a:t> can </a:t>
            </a:r>
            <a:r>
              <a:rPr lang="pt-PT" dirty="0" err="1"/>
              <a:t>get</a:t>
            </a:r>
            <a:r>
              <a:rPr lang="pt-PT" dirty="0"/>
              <a:t> data </a:t>
            </a:r>
            <a:r>
              <a:rPr lang="pt-PT" dirty="0" err="1"/>
              <a:t>from</a:t>
            </a:r>
            <a:r>
              <a:rPr lang="pt-PT" dirty="0"/>
              <a:t> intente, as </a:t>
            </a:r>
            <a:r>
              <a:rPr lang="pt-PT" dirty="0" err="1"/>
              <a:t>seen</a:t>
            </a:r>
            <a:endParaRPr lang="pt-PT" dirty="0"/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endParaRPr lang="pt-PT" dirty="0"/>
          </a:p>
          <a:p>
            <a:endParaRPr lang="en-US" dirty="0"/>
          </a:p>
          <a:p>
            <a:r>
              <a:rPr lang="en-US" dirty="0"/>
              <a:t>Ending Activities</a:t>
            </a:r>
          </a:p>
          <a:p>
            <a:pPr lvl="1"/>
            <a:r>
              <a:rPr lang="en-US" dirty="0"/>
              <a:t>By pressing the Android Back button</a:t>
            </a:r>
          </a:p>
          <a:p>
            <a:pPr lvl="1"/>
            <a:r>
              <a:rPr lang="en-US" dirty="0"/>
              <a:t>By invoking: </a:t>
            </a:r>
            <a:r>
              <a:rPr lang="en-US" b="1" dirty="0"/>
              <a:t>finish</a:t>
            </a:r>
            <a:r>
              <a:rPr lang="en-US" dirty="0"/>
              <a:t>();</a:t>
            </a:r>
          </a:p>
          <a:p>
            <a:pPr lvl="1"/>
            <a:endParaRPr lang="en-US" dirty="0"/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31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BE1-7CC9-42E0-9791-BAC23D3935CB}"/>
              </a:ext>
            </a:extLst>
          </p:cNvPr>
          <p:cNvSpPr/>
          <p:nvPr/>
        </p:nvSpPr>
        <p:spPr>
          <a:xfrm>
            <a:off x="1279909" y="3302768"/>
            <a:ext cx="6202270" cy="1066959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public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Context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packageContext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Class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&lt;?&gt;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cls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</a:p>
          <a:p>
            <a:pPr marL="12700">
              <a:spcBef>
                <a:spcPts val="100"/>
              </a:spcBef>
            </a:pPr>
            <a:endParaRPr lang="en-US" sz="12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cs typeface="DejaVu Sans Mono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Intent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Intent(</a:t>
            </a:r>
            <a:r>
              <a:rPr lang="en-US" sz="1200" spc="-5" dirty="0" err="1">
                <a:latin typeface="Consolas" panose="020B0609020204030204" pitchFamily="49" charset="0"/>
                <a:cs typeface="DejaVu Sans Mono"/>
              </a:rPr>
              <a:t>MainActivity.</a:t>
            </a:r>
            <a:r>
              <a:rPr lang="en-US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this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,</a:t>
            </a:r>
            <a:r>
              <a:rPr lang="en-US" sz="1200" spc="10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b="1" spc="-5" dirty="0" err="1">
                <a:latin typeface="Consolas" panose="020B0609020204030204" pitchFamily="49" charset="0"/>
                <a:cs typeface="DejaVu Sans Mono"/>
              </a:rPr>
              <a:t>DetailsActivity.</a:t>
            </a:r>
            <a:r>
              <a:rPr lang="en-US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class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);</a:t>
            </a:r>
          </a:p>
          <a:p>
            <a:pPr marL="12700">
              <a:spcBef>
                <a:spcPts val="100"/>
              </a:spcBef>
            </a:pP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intent.putExtra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(...);</a:t>
            </a:r>
            <a:endParaRPr lang="en-US" sz="1200" spc="-5" dirty="0">
              <a:latin typeface="Consolas" panose="020B0609020204030204" pitchFamily="49" charset="0"/>
              <a:cs typeface="DejaVu Sans Mono"/>
            </a:endParaRPr>
          </a:p>
          <a:p>
            <a:pPr marL="12700">
              <a:spcBef>
                <a:spcPts val="100"/>
              </a:spcBef>
            </a:pPr>
            <a:r>
              <a:rPr lang="en-US" sz="1200" b="1" dirty="0" err="1">
                <a:latin typeface="Consolas" panose="020B0609020204030204" pitchFamily="49" charset="0"/>
                <a:cs typeface="DejaVu Sans Mono"/>
              </a:rPr>
              <a:t>startActivity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(intent);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5EB9CCE-D1AB-4B2C-924E-F8B761841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A4BDE3-C27E-46D7-A6CB-3597D06AB0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" b="-148"/>
          <a:stretch/>
        </p:blipFill>
        <p:spPr>
          <a:xfrm>
            <a:off x="7550823" y="4110978"/>
            <a:ext cx="1453472" cy="258777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AD394AB-EBDA-4AF1-829B-4BE2E6943B8D}"/>
              </a:ext>
            </a:extLst>
          </p:cNvPr>
          <p:cNvCxnSpPr/>
          <p:nvPr/>
        </p:nvCxnSpPr>
        <p:spPr>
          <a:xfrm>
            <a:off x="5024063" y="5198724"/>
            <a:ext cx="2654553" cy="1366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36287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Starting</a:t>
            </a:r>
            <a:r>
              <a:rPr lang="pt-PT" dirty="0"/>
              <a:t> </a:t>
            </a:r>
            <a:r>
              <a:rPr lang="pt-PT" dirty="0" err="1"/>
              <a:t>Activities</a:t>
            </a:r>
            <a:r>
              <a:rPr lang="pt-PT" dirty="0"/>
              <a:t> </a:t>
            </a:r>
            <a:r>
              <a:rPr lang="pt-PT" dirty="0" err="1"/>
              <a:t>that</a:t>
            </a:r>
            <a:r>
              <a:rPr lang="pt-PT" dirty="0"/>
              <a:t> can </a:t>
            </a:r>
            <a:r>
              <a:rPr lang="pt-PT" dirty="0" err="1"/>
              <a:t>return</a:t>
            </a:r>
            <a:r>
              <a:rPr lang="pt-PT" dirty="0"/>
              <a:t> </a:t>
            </a:r>
            <a:r>
              <a:rPr lang="pt-PT" dirty="0" err="1"/>
              <a:t>results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171153"/>
            <a:ext cx="7730907" cy="3842022"/>
          </a:xfrm>
        </p:spPr>
        <p:txBody>
          <a:bodyPr>
            <a:normAutofit fontScale="92500"/>
          </a:bodyPr>
          <a:lstStyle/>
          <a:p>
            <a:r>
              <a:rPr lang="en-US" dirty="0"/>
              <a:t>Calling/starting Activities that can return results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We must pass a code that identifies the call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02336" lvl="1" indent="0">
              <a:buNone/>
            </a:pPr>
            <a:endParaRPr lang="en-US" dirty="0"/>
          </a:p>
          <a:p>
            <a:r>
              <a:rPr lang="en-US" dirty="0"/>
              <a:t>Receiving the return value: when the activities finishes, the original activity receives a callback on </a:t>
            </a:r>
            <a:r>
              <a:rPr lang="en-US" dirty="0" err="1"/>
              <a:t>onActivityResult</a:t>
            </a:r>
            <a:r>
              <a:rPr lang="en-US" dirty="0"/>
              <a:t> method, with: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the </a:t>
            </a:r>
            <a:r>
              <a:rPr lang="en-US" b="1" dirty="0" err="1"/>
              <a:t>requestCode</a:t>
            </a:r>
            <a:r>
              <a:rPr lang="en-US" dirty="0"/>
              <a:t> used, the </a:t>
            </a:r>
            <a:r>
              <a:rPr lang="en-US" dirty="0" err="1"/>
              <a:t>resultCode</a:t>
            </a:r>
            <a:r>
              <a:rPr lang="en-US" dirty="0"/>
              <a:t> and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b="1" dirty="0"/>
              <a:t>data</a:t>
            </a:r>
          </a:p>
          <a:p>
            <a:pPr lvl="2">
              <a:spcBef>
                <a:spcPts val="600"/>
              </a:spcBef>
            </a:pPr>
            <a:r>
              <a:rPr lang="en-US" dirty="0"/>
              <a:t>Result code may be: </a:t>
            </a:r>
            <a:r>
              <a:rPr lang="en-US" dirty="0" err="1"/>
              <a:t>Activity.RESULT_OK</a:t>
            </a:r>
            <a:r>
              <a:rPr lang="en-US" dirty="0"/>
              <a:t> or </a:t>
            </a:r>
            <a:r>
              <a:rPr lang="en-US" dirty="0" err="1"/>
              <a:t>Activity.RESULT_CANCELED</a:t>
            </a:r>
            <a:r>
              <a:rPr lang="en-US" dirty="0"/>
              <a:t>, or any positive value</a:t>
            </a:r>
          </a:p>
          <a:p>
            <a:pPr lvl="2">
              <a:spcBef>
                <a:spcPts val="600"/>
              </a:spcBef>
            </a:pPr>
            <a:r>
              <a:rPr lang="en-US" dirty="0"/>
              <a:t>Pressing the Android Back button results in </a:t>
            </a:r>
            <a:r>
              <a:rPr lang="en-US" dirty="0" err="1"/>
              <a:t>Activity.RESULT_CANCELED</a:t>
            </a:r>
            <a:r>
              <a:rPr lang="en-US" dirty="0"/>
              <a:t> </a:t>
            </a:r>
            <a:r>
              <a:rPr lang="en-US" dirty="0" err="1"/>
              <a:t>resultCode</a:t>
            </a:r>
            <a:endParaRPr lang="en-US" dirty="0"/>
          </a:p>
          <a:p>
            <a:pPr lvl="1"/>
            <a:endParaRPr lang="en-US" sz="13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32</a:t>
            </a:fld>
            <a:endParaRPr lang="pt-PT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E7F260-5286-475C-8DF4-6378789FB182}"/>
              </a:ext>
            </a:extLst>
          </p:cNvPr>
          <p:cNvSpPr/>
          <p:nvPr/>
        </p:nvSpPr>
        <p:spPr>
          <a:xfrm>
            <a:off x="651654" y="2859748"/>
            <a:ext cx="7945694" cy="1311706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1600"/>
              </a:lnSpc>
            </a:pPr>
            <a:r>
              <a:rPr lang="en-US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public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void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startActivityForResult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requestCode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600"/>
              </a:lnSpc>
            </a:pPr>
            <a:endParaRPr lang="pt-PT" sz="12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int</a:t>
            </a:r>
            <a:r>
              <a:rPr lang="pt-PT" sz="1200" spc="-5" dirty="0">
                <a:latin typeface="Consolas" panose="020B0609020204030204" pitchFamily="49" charset="0"/>
              </a:rPr>
              <a:t> </a:t>
            </a:r>
            <a:r>
              <a:rPr lang="pt-PT" sz="1200" spc="-5" dirty="0" err="1">
                <a:latin typeface="Consolas" panose="020B0609020204030204" pitchFamily="49" charset="0"/>
              </a:rPr>
              <a:t>ResultActivityRequestCode</a:t>
            </a:r>
            <a:r>
              <a:rPr lang="pt-PT" sz="1200" spc="-5" dirty="0">
                <a:latin typeface="Consolas" panose="020B0609020204030204" pitchFamily="49" charset="0"/>
              </a:rPr>
              <a:t> = </a:t>
            </a:r>
            <a:r>
              <a:rPr lang="pt-PT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1</a:t>
            </a:r>
            <a:r>
              <a:rPr lang="pt-PT" sz="1200" spc="-5" dirty="0">
                <a:latin typeface="Consolas" panose="020B0609020204030204" pitchFamily="49" charset="0"/>
              </a:rPr>
              <a:t>;</a:t>
            </a:r>
            <a:endParaRPr lang="en-US" sz="1200" spc="-5" dirty="0"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Intent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Intent(</a:t>
            </a:r>
            <a:r>
              <a:rPr lang="en-US" sz="1200" spc="-5" dirty="0" err="1">
                <a:latin typeface="Consolas" panose="020B0609020204030204" pitchFamily="49" charset="0"/>
                <a:cs typeface="DejaVu Sans Mono"/>
              </a:rPr>
              <a:t>MainActivity.</a:t>
            </a:r>
            <a:r>
              <a:rPr lang="en-US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this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,</a:t>
            </a:r>
            <a:r>
              <a:rPr lang="en-US" sz="1200" spc="10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b="1" spc="-5" dirty="0" err="1">
                <a:latin typeface="Consolas" panose="020B0609020204030204" pitchFamily="49" charset="0"/>
                <a:cs typeface="DejaVu Sans Mono"/>
              </a:rPr>
              <a:t>ResultActivity.</a:t>
            </a:r>
            <a:r>
              <a:rPr lang="en-US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class</a:t>
            </a:r>
            <a:r>
              <a:rPr lang="en-US" sz="1200" spc="-5" dirty="0">
                <a:latin typeface="Consolas" panose="020B0609020204030204" pitchFamily="49" charset="0"/>
                <a:cs typeface="DejaVu Sans Mono"/>
              </a:rPr>
              <a:t>); </a:t>
            </a:r>
            <a:r>
              <a:rPr lang="en-US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start </a:t>
            </a:r>
            <a:r>
              <a:rPr lang="en-US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ResultActivity</a:t>
            </a:r>
            <a:endParaRPr lang="en-US" sz="12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intent.putExtra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(...);</a:t>
            </a:r>
            <a:endParaRPr lang="en-US" sz="12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pt-PT" sz="1200" b="1" dirty="0" err="1">
                <a:latin typeface="Consolas" panose="020B0609020204030204" pitchFamily="49" charset="0"/>
                <a:cs typeface="DejaVu Sans Mono"/>
              </a:rPr>
              <a:t>startActivityForResult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intent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,</a:t>
            </a:r>
            <a:r>
              <a:rPr lang="pt-PT" sz="1200" spc="-5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spc="-50" dirty="0" err="1">
                <a:latin typeface="Consolas" panose="020B0609020204030204" pitchFamily="49" charset="0"/>
                <a:cs typeface="DejaVu Sans Mono"/>
              </a:rPr>
              <a:t>ResultActivityRequest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Code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);  </a:t>
            </a:r>
            <a:endParaRPr lang="pt-PT" sz="12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5EB9CCE-D1AB-4B2C-924E-F8B761841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A9D72D8-C4E6-4AB7-BCAF-21CE409740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360D6-3202-481C-9F12-80FD30CD2DB7}"/>
              </a:ext>
            </a:extLst>
          </p:cNvPr>
          <p:cNvSpPr/>
          <p:nvPr/>
        </p:nvSpPr>
        <p:spPr>
          <a:xfrm>
            <a:off x="651654" y="5920962"/>
            <a:ext cx="7832286" cy="900375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1600"/>
              </a:lnSpc>
            </a:pPr>
            <a:r>
              <a:rPr lang="en-US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protected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void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onActivityResult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requestCode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resultCode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data)</a:t>
            </a:r>
          </a:p>
          <a:p>
            <a:pPr>
              <a:lnSpc>
                <a:spcPts val="1600"/>
              </a:lnSpc>
            </a:pPr>
            <a:endParaRPr lang="pt-PT" altLang="pt-PT" sz="12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protected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void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onActivityResult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int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int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...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Next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slide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BFCE8E39-91F8-4C65-A818-8A07BE221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B1B8DAD9-642F-4B00-9F5A-7743D71591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7483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Getting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result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an</a:t>
            </a:r>
            <a:r>
              <a:rPr lang="pt-PT" dirty="0"/>
              <a:t> </a:t>
            </a:r>
            <a:r>
              <a:rPr lang="pt-PT" dirty="0" err="1"/>
              <a:t>Activity</a:t>
            </a:r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33</a:t>
            </a:fld>
            <a:endParaRPr lang="pt-PT" sz="12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5EB9CCE-D1AB-4B2C-924E-F8B761841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A9D72D8-C4E6-4AB7-BCAF-21CE409740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360D6-3202-481C-9F12-80FD30CD2DB7}"/>
              </a:ext>
            </a:extLst>
          </p:cNvPr>
          <p:cNvSpPr/>
          <p:nvPr/>
        </p:nvSpPr>
        <p:spPr>
          <a:xfrm>
            <a:off x="500024" y="2175639"/>
            <a:ext cx="7832286" cy="4389471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1600"/>
              </a:lnSpc>
            </a:pPr>
            <a:r>
              <a:rPr lang="en-US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protected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void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onActivityResult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requestCode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resultCode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data)</a:t>
            </a:r>
          </a:p>
          <a:p>
            <a:pPr>
              <a:lnSpc>
                <a:spcPts val="1600"/>
              </a:lnSpc>
            </a:pPr>
            <a:endParaRPr lang="pt-PT" altLang="pt-PT" sz="120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protected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void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onActivityResult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int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int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b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  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super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.onActivityResult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Log.</a:t>
            </a:r>
            <a:r>
              <a:rPr lang="pt-PT" altLang="pt-PT" sz="12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b="1" i="1" dirty="0">
                <a:solidFill>
                  <a:srgbClr val="660E7A"/>
                </a:solidFill>
                <a:latin typeface="Consolas" panose="020B0609020204030204" pitchFamily="49" charset="0"/>
              </a:rPr>
              <a:t>LOG_MSG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"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On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onActivityResult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requestCode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: "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+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600"/>
              </a:lnSpc>
            </a:pP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           + 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" , 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resultCode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: "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+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ResultActivity</a:t>
            </a:r>
            <a:b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  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pt-PT" sz="1200" spc="-50" dirty="0" err="1">
                <a:latin typeface="Consolas" panose="020B0609020204030204" pitchFamily="49" charset="0"/>
                <a:cs typeface="DejaVu Sans Mono"/>
              </a:rPr>
              <a:t>ResultActivityRequest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pt-PT" altLang="pt-PT" sz="1200" b="1" i="1" dirty="0">
                <a:solidFill>
                  <a:srgbClr val="660E7A"/>
                </a:solidFill>
                <a:latin typeface="Consolas" panose="020B0609020204030204" pitchFamily="49" charset="0"/>
              </a:rPr>
              <a:t>RESULT_OK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 {  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OK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return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code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Bundle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extras =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intent.getExtras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Objects.</a:t>
            </a:r>
            <a:r>
              <a:rPr lang="pt-PT" altLang="pt-PT" sz="12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requireNonNull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(extras);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Log.</a:t>
            </a:r>
            <a:r>
              <a:rPr lang="pt-PT" altLang="pt-PT" sz="12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b="1" i="1" dirty="0">
                <a:solidFill>
                  <a:srgbClr val="660E7A"/>
                </a:solidFill>
                <a:latin typeface="Consolas" panose="020B0609020204030204" pitchFamily="49" charset="0"/>
              </a:rPr>
              <a:t>LOG_MSG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"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On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onActivityResult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bundle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: "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+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extras.toString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  <a:endParaRPr lang="pt-PT" altLang="pt-PT" sz="2800" dirty="0">
              <a:latin typeface="Arial" panose="020B0604020202020204" pitchFamily="34" charset="0"/>
            </a:endParaRPr>
          </a:p>
          <a:p>
            <a:pPr>
              <a:lnSpc>
                <a:spcPts val="1600"/>
              </a:lnSpc>
            </a:pP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. . .</a:t>
            </a:r>
          </a:p>
          <a:p>
            <a:pPr>
              <a:lnSpc>
                <a:spcPts val="1600"/>
              </a:lnSpc>
            </a:pP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}</a:t>
            </a:r>
          </a:p>
          <a:p>
            <a:pPr>
              <a:lnSpc>
                <a:spcPts val="1600"/>
              </a:lnSpc>
            </a:pP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	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resultCode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pt-PT" altLang="pt-PT" sz="1200" b="1" i="1" dirty="0">
                <a:solidFill>
                  <a:srgbClr val="660E7A"/>
                </a:solidFill>
                <a:latin typeface="Consolas" panose="020B0609020204030204" pitchFamily="49" charset="0"/>
              </a:rPr>
              <a:t>RESULT_CANCELED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 {  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CANCELED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return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code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. . .</a:t>
            </a:r>
          </a:p>
          <a:p>
            <a:pPr>
              <a:lnSpc>
                <a:spcPts val="1600"/>
              </a:lnSpc>
            </a:pP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}</a:t>
            </a:r>
          </a:p>
          <a:p>
            <a:pPr>
              <a:lnSpc>
                <a:spcPts val="1600"/>
              </a:lnSpc>
            </a:pP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pPr>
              <a:lnSpc>
                <a:spcPts val="1600"/>
              </a:lnSpc>
            </a:pP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BFCE8E39-91F8-4C65-A818-8A07BE221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B1B8DAD9-642F-4B00-9F5A-7743D71591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08738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Finishing</a:t>
            </a:r>
            <a:r>
              <a:rPr lang="pt-PT" dirty="0"/>
              <a:t> </a:t>
            </a:r>
            <a:r>
              <a:rPr lang="pt-PT" dirty="0" err="1"/>
              <a:t>Activities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1" y="2141331"/>
            <a:ext cx="7418818" cy="3530599"/>
          </a:xfrm>
        </p:spPr>
        <p:txBody>
          <a:bodyPr>
            <a:normAutofit/>
          </a:bodyPr>
          <a:lstStyle/>
          <a:p>
            <a:r>
              <a:rPr lang="en-US" dirty="0"/>
              <a:t>Intersecting Android back button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Finish an Activity with success or failure and results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34</a:t>
            </a:fld>
            <a:endParaRPr lang="pt-PT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E7F260-5286-475C-8DF4-6378789FB182}"/>
              </a:ext>
            </a:extLst>
          </p:cNvPr>
          <p:cNvSpPr/>
          <p:nvPr/>
        </p:nvSpPr>
        <p:spPr>
          <a:xfrm>
            <a:off x="428809" y="2558415"/>
            <a:ext cx="8585982" cy="1569660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public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void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onBackPressed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as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example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: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data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not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saved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, do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not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leave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the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activity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isDataSaved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Toast.</a:t>
            </a:r>
            <a:r>
              <a:rPr lang="pt-PT" altLang="pt-PT" sz="12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makeText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PlanetActivity.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this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"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Nope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. Save 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state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first</a:t>
            </a:r>
            <a:r>
              <a:rPr lang="pt-PT" altLang="pt-PT" sz="1200" b="1" dirty="0">
                <a:solidFill>
                  <a:srgbClr val="008000"/>
                </a:solidFill>
                <a:latin typeface="Consolas" panose="020B0609020204030204" pitchFamily="49" charset="0"/>
              </a:rPr>
              <a:t>!"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Toast.</a:t>
            </a:r>
            <a:r>
              <a:rPr lang="pt-PT" altLang="pt-PT" sz="1200" b="1" i="1" dirty="0" err="1">
                <a:solidFill>
                  <a:srgbClr val="660E7A"/>
                </a:solidFill>
                <a:latin typeface="Consolas" panose="020B0609020204030204" pitchFamily="49" charset="0"/>
              </a:rPr>
              <a:t>LENGTH_SHORT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).show();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else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finish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with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success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(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or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failure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b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t-PT" altLang="pt-PT" sz="2800" dirty="0"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5EB9CCE-D1AB-4B2C-924E-F8B761841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9A9D72D8-C4E6-4AB7-BCAF-21CE409740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360D6-3202-481C-9F12-80FD30CD2DB7}"/>
              </a:ext>
            </a:extLst>
          </p:cNvPr>
          <p:cNvSpPr/>
          <p:nvPr/>
        </p:nvSpPr>
        <p:spPr>
          <a:xfrm>
            <a:off x="452973" y="4584613"/>
            <a:ext cx="7832286" cy="1310743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1600"/>
              </a:lnSpc>
            </a:pPr>
            <a:r>
              <a:rPr lang="en-US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en-US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public void </a:t>
            </a:r>
            <a:r>
              <a:rPr lang="en-US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setResult</a:t>
            </a:r>
            <a:r>
              <a:rPr lang="en-US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(int </a:t>
            </a:r>
            <a:r>
              <a:rPr lang="en-US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resultCode</a:t>
            </a:r>
            <a:r>
              <a:rPr lang="en-US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, Intent data) or: </a:t>
            </a:r>
            <a:r>
              <a:rPr lang="en-US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setResult</a:t>
            </a:r>
            <a:r>
              <a:rPr lang="en-US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(int </a:t>
            </a:r>
            <a:r>
              <a:rPr lang="en-US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resultCode</a:t>
            </a:r>
            <a:r>
              <a:rPr lang="en-US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600"/>
              </a:lnSpc>
            </a:pPr>
            <a:endParaRPr lang="pt-PT" altLang="pt-PT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new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intent.putExtra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(...);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setResult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b="1" i="1" dirty="0">
                <a:solidFill>
                  <a:srgbClr val="660E7A"/>
                </a:solidFill>
                <a:latin typeface="Consolas" panose="020B0609020204030204" pitchFamily="49" charset="0"/>
              </a:rPr>
              <a:t>RESULT_OK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intent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or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setResult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(RESULT_CANCELED);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finish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pt-PT" altLang="pt-PT" sz="2800" dirty="0"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BFCE8E39-91F8-4C65-A818-8A07BE221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B1B8DAD9-642F-4B00-9F5A-7743D71591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01CDF93-57AE-471F-BCEF-1C35B7258A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C8616F30-8ABA-4E7A-BEC1-52CACECFDB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45A78F32-065B-4634-928A-3085ABB628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0343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19698-BF80-477C-AC82-3ED6274CA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Back</a:t>
            </a:r>
            <a:r>
              <a:rPr lang="pt-PT" dirty="0"/>
              <a:t> </a:t>
            </a:r>
            <a:r>
              <a:rPr lang="pt-PT" dirty="0" err="1"/>
              <a:t>Action</a:t>
            </a:r>
            <a:r>
              <a:rPr lang="pt-PT" dirty="0"/>
              <a:t> Bar </a:t>
            </a:r>
            <a:r>
              <a:rPr lang="pt-PT" dirty="0" err="1"/>
              <a:t>button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92B7A-8FC8-4055-91AE-3DA443182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1" y="2191029"/>
            <a:ext cx="6345260" cy="3530599"/>
          </a:xfrm>
        </p:spPr>
        <p:txBody>
          <a:bodyPr/>
          <a:lstStyle/>
          <a:p>
            <a:r>
              <a:rPr lang="pt-PT" dirty="0"/>
              <a:t>To </a:t>
            </a:r>
            <a:r>
              <a:rPr lang="pt-PT" dirty="0" err="1"/>
              <a:t>add</a:t>
            </a:r>
            <a:r>
              <a:rPr lang="pt-PT" dirty="0"/>
              <a:t> a </a:t>
            </a:r>
            <a:r>
              <a:rPr lang="pt-PT" dirty="0" err="1"/>
              <a:t>Back</a:t>
            </a:r>
            <a:r>
              <a:rPr lang="pt-PT" dirty="0"/>
              <a:t> </a:t>
            </a:r>
            <a:r>
              <a:rPr lang="pt-PT" dirty="0" err="1"/>
              <a:t>Action</a:t>
            </a:r>
            <a:r>
              <a:rPr lang="pt-PT" dirty="0"/>
              <a:t> Bar </a:t>
            </a:r>
            <a:r>
              <a:rPr lang="pt-PT" dirty="0" err="1"/>
              <a:t>button</a:t>
            </a:r>
            <a:endParaRPr lang="pt-PT" dirty="0"/>
          </a:p>
          <a:p>
            <a:pPr lvl="2"/>
            <a:endParaRPr lang="pt-PT" dirty="0"/>
          </a:p>
          <a:p>
            <a:pPr lvl="2"/>
            <a:endParaRPr lang="pt-PT" dirty="0"/>
          </a:p>
          <a:p>
            <a:r>
              <a:rPr lang="pt-PT" dirty="0"/>
              <a:t>To </a:t>
            </a:r>
            <a:r>
              <a:rPr lang="pt-PT" dirty="0" err="1"/>
              <a:t>intersect</a:t>
            </a:r>
            <a:r>
              <a:rPr lang="pt-PT" dirty="0"/>
              <a:t> </a:t>
            </a:r>
            <a:r>
              <a:rPr lang="pt-PT" dirty="0" err="1"/>
              <a:t>Back</a:t>
            </a:r>
            <a:r>
              <a:rPr lang="pt-PT" dirty="0"/>
              <a:t> </a:t>
            </a:r>
            <a:r>
              <a:rPr lang="pt-PT" dirty="0" err="1"/>
              <a:t>Action</a:t>
            </a:r>
            <a:r>
              <a:rPr lang="pt-PT" dirty="0"/>
              <a:t> Bar </a:t>
            </a:r>
            <a:r>
              <a:rPr lang="pt-PT" dirty="0" err="1"/>
              <a:t>button</a:t>
            </a:r>
            <a:r>
              <a:rPr lang="pt-PT" dirty="0"/>
              <a:t> </a:t>
            </a:r>
            <a:r>
              <a:rPr lang="pt-PT" dirty="0" err="1"/>
              <a:t>pressed</a:t>
            </a:r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3862CB-AD2A-4799-B096-6269E4BCC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35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1BB95-7AC5-4834-A334-4F2CB8920BF8}"/>
              </a:ext>
            </a:extLst>
          </p:cNvPr>
          <p:cNvSpPr/>
          <p:nvPr/>
        </p:nvSpPr>
        <p:spPr>
          <a:xfrm>
            <a:off x="774941" y="2544358"/>
            <a:ext cx="7502617" cy="646331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add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back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button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to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action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bar,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on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onCreate</a:t>
            </a:r>
            <a:endParaRPr lang="pt-PT" altLang="pt-PT" sz="12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AppCompatActivity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should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have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action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bar</a:t>
            </a:r>
            <a:b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Objects.</a:t>
            </a:r>
            <a:r>
              <a:rPr lang="pt-PT" altLang="pt-PT" sz="12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requireNonNull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getSupportActionBar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()).</a:t>
            </a:r>
            <a:r>
              <a:rPr lang="pt-PT" altLang="pt-PT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setDisplayHomeAsUpEnabled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true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t-PT" altLang="pt-PT" sz="2800" dirty="0"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DDFD2C4-393C-4AA7-AD56-868B9B4697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B17B51A-61B2-46FF-A896-204B43631D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190"/>
          <a:stretch/>
        </p:blipFill>
        <p:spPr>
          <a:xfrm>
            <a:off x="7550823" y="1152021"/>
            <a:ext cx="1453472" cy="1442092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E6EBA6-0B3A-4491-ADDD-8B7B6BF83F2C}"/>
              </a:ext>
            </a:extLst>
          </p:cNvPr>
          <p:cNvCxnSpPr>
            <a:cxnSpLocks/>
          </p:cNvCxnSpPr>
          <p:nvPr/>
        </p:nvCxnSpPr>
        <p:spPr>
          <a:xfrm flipV="1">
            <a:off x="4969565" y="1381539"/>
            <a:ext cx="2604052" cy="93427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B2ECF2EE-8678-45C0-8B4E-08821CBE2951}"/>
              </a:ext>
            </a:extLst>
          </p:cNvPr>
          <p:cNvSpPr/>
          <p:nvPr/>
        </p:nvSpPr>
        <p:spPr>
          <a:xfrm>
            <a:off x="774942" y="3689125"/>
            <a:ext cx="7502617" cy="3046988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public</a:t>
            </a: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boolean</a:t>
            </a: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onOptionsItemSelected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MenuItem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item) {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switch</a:t>
            </a: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item.getItemId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  <a:endParaRPr lang="pt-PT" altLang="pt-PT" sz="2800" dirty="0"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  </a:t>
            </a: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case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android.R.id.</a:t>
            </a:r>
            <a:r>
              <a:rPr lang="pt-PT" altLang="pt-PT" sz="1200" i="1" dirty="0" err="1">
                <a:solidFill>
                  <a:srgbClr val="660E7A"/>
                </a:solidFill>
                <a:latin typeface="Consolas" panose="020B0609020204030204" pitchFamily="49" charset="0"/>
              </a:rPr>
              <a:t>home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as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an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example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: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data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not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saved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, do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not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leave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the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activity</a:t>
            </a:r>
            <a:b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     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if</a:t>
            </a: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isDataSaved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Toast.</a:t>
            </a:r>
            <a:r>
              <a:rPr lang="pt-PT" altLang="pt-PT" sz="12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makeText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this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dirty="0">
                <a:solidFill>
                  <a:srgbClr val="008000"/>
                </a:solidFill>
                <a:latin typeface="Consolas" panose="020B0609020204030204" pitchFamily="49" charset="0"/>
              </a:rPr>
              <a:t>"</a:t>
            </a:r>
            <a:r>
              <a:rPr lang="pt-PT" altLang="pt-P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Nope</a:t>
            </a:r>
            <a:r>
              <a:rPr lang="pt-PT" altLang="pt-PT" sz="1200" dirty="0">
                <a:solidFill>
                  <a:srgbClr val="008000"/>
                </a:solidFill>
                <a:latin typeface="Consolas" panose="020B0609020204030204" pitchFamily="49" charset="0"/>
              </a:rPr>
              <a:t>. Save </a:t>
            </a:r>
            <a:r>
              <a:rPr lang="pt-PT" altLang="pt-P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state</a:t>
            </a:r>
            <a:r>
              <a:rPr lang="pt-PT" altLang="pt-PT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first</a:t>
            </a:r>
            <a:r>
              <a:rPr lang="pt-PT" altLang="pt-PT" sz="1200" dirty="0">
                <a:solidFill>
                  <a:srgbClr val="008000"/>
                </a:solidFill>
                <a:latin typeface="Consolas" panose="020B0609020204030204" pitchFamily="49" charset="0"/>
              </a:rPr>
              <a:t>!"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Toast.</a:t>
            </a:r>
            <a:r>
              <a:rPr lang="pt-PT" altLang="pt-PT" sz="1200" i="1" dirty="0" err="1">
                <a:solidFill>
                  <a:srgbClr val="660E7A"/>
                </a:solidFill>
                <a:latin typeface="Consolas" panose="020B0609020204030204" pitchFamily="49" charset="0"/>
              </a:rPr>
              <a:t>LENGTH_SHORT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).show();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else</a:t>
            </a: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//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finish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with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success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(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or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i="1" dirty="0" err="1">
                <a:solidFill>
                  <a:srgbClr val="808080"/>
                </a:solidFill>
                <a:latin typeface="Consolas" panose="020B0609020204030204" pitchFamily="49" charset="0"/>
              </a:rPr>
              <a:t>failure</a:t>
            </a: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b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pt-PT" altLang="pt-PT" sz="1200" i="1" dirty="0">
                <a:solidFill>
                  <a:srgbClr val="808080"/>
                </a:solidFill>
                <a:latin typeface="Consolas" panose="020B0609020204030204" pitchFamily="49" charset="0"/>
              </a:rPr>
              <a:t>      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break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...</a:t>
            </a:r>
            <a:r>
              <a:rPr lang="pt-PT" altLang="pt-PT" sz="1200" b="1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      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default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return</a:t>
            </a: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super</a:t>
            </a:r>
            <a:r>
              <a:rPr lang="pt-PT" altLang="pt-PT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.onOptionsItemSelected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(item);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return</a:t>
            </a:r>
            <a:r>
              <a:rPr lang="pt-PT" altLang="pt-PT" sz="1200" dirty="0">
                <a:solidFill>
                  <a:srgbClr val="000080"/>
                </a:solidFill>
                <a:latin typeface="Consolas" panose="020B0609020204030204" pitchFamily="49" charset="0"/>
              </a:rPr>
              <a:t> </a:t>
            </a:r>
            <a:r>
              <a:rPr lang="pt-PT" altLang="pt-PT" sz="1200" dirty="0" err="1">
                <a:solidFill>
                  <a:srgbClr val="000080"/>
                </a:solidFill>
                <a:latin typeface="Consolas" panose="020B0609020204030204" pitchFamily="49" charset="0"/>
              </a:rPr>
              <a:t>true</a:t>
            </a: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pt-PT" altLang="pt-PT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t-PT" altLang="pt-PT" sz="2800" dirty="0">
              <a:latin typeface="Arial" panose="020B0604020202020204" pitchFamily="34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E8AB4A6E-DE45-4F53-88DE-72F97FD1F7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3B8D3DC4-DD24-4C51-98CF-D6D19CE840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D5867F13-B0DA-433A-84DA-EE7BA0B9A3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C4678574-8390-4D03-8032-28E7652782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2112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Bibliography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Input </a:t>
            </a:r>
            <a:r>
              <a:rPr lang="pt-PT" dirty="0" err="1"/>
              <a:t>Events</a:t>
            </a:r>
            <a:endParaRPr lang="pt-PT" dirty="0"/>
          </a:p>
          <a:p>
            <a:r>
              <a:rPr lang="pt-PT" dirty="0" err="1"/>
              <a:t>Intents</a:t>
            </a:r>
            <a:endParaRPr lang="pt-PT" dirty="0"/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36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850426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Event</a:t>
            </a:r>
            <a:r>
              <a:rPr lang="pt-PT" dirty="0"/>
              <a:t> Management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1" y="2489201"/>
            <a:ext cx="7697114" cy="3530599"/>
          </a:xfrm>
        </p:spPr>
        <p:txBody>
          <a:bodyPr/>
          <a:lstStyle/>
          <a:p>
            <a:r>
              <a:rPr lang="en-US" b="1" dirty="0"/>
              <a:t>Callback Method</a:t>
            </a:r>
          </a:p>
          <a:p>
            <a:pPr lvl="1"/>
            <a:r>
              <a:rPr lang="en-US" dirty="0"/>
              <a:t>Each View class provides public methods to manage interaction  with the user, e.g. Onclick (...), </a:t>
            </a:r>
            <a:r>
              <a:rPr lang="en-US" dirty="0" err="1"/>
              <a:t>OnTouch</a:t>
            </a:r>
            <a:r>
              <a:rPr lang="en-US" dirty="0"/>
              <a:t> (…)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 err="1"/>
              <a:t>EventListeners</a:t>
            </a:r>
            <a:endParaRPr lang="en-US" b="1" dirty="0"/>
          </a:p>
          <a:p>
            <a:pPr lvl="1"/>
            <a:r>
              <a:rPr lang="en-US" dirty="0"/>
              <a:t>View element delegates the responsibility of managing the event  to </a:t>
            </a:r>
            <a:r>
              <a:rPr lang="en-US" dirty="0" err="1"/>
              <a:t>EventListeners</a:t>
            </a:r>
            <a:r>
              <a:rPr lang="en-US" dirty="0"/>
              <a:t> objects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4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302203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“</a:t>
            </a:r>
            <a:r>
              <a:rPr lang="pt-PT" dirty="0" err="1"/>
              <a:t>Callback</a:t>
            </a:r>
            <a:r>
              <a:rPr lang="pt-PT" dirty="0"/>
              <a:t>” </a:t>
            </a:r>
            <a:r>
              <a:rPr lang="pt-PT" dirty="0" err="1"/>
              <a:t>Methods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err="1"/>
              <a:t>OnKeyDown</a:t>
            </a:r>
            <a:r>
              <a:rPr lang="en-US" b="1" dirty="0"/>
              <a:t>(int, </a:t>
            </a:r>
            <a:r>
              <a:rPr lang="en-US" b="1" dirty="0" err="1"/>
              <a:t>KeyEvent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Occurs when a key is pressed</a:t>
            </a:r>
          </a:p>
          <a:p>
            <a:endParaRPr lang="en-US" dirty="0"/>
          </a:p>
          <a:p>
            <a:r>
              <a:rPr lang="en-US" b="1" dirty="0" err="1"/>
              <a:t>OnKeyUP</a:t>
            </a:r>
            <a:r>
              <a:rPr lang="en-US" b="1" dirty="0"/>
              <a:t>(int, </a:t>
            </a:r>
            <a:r>
              <a:rPr lang="en-US" b="1" dirty="0" err="1"/>
              <a:t>KeyEvent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Occurs when a key is released after being pressed</a:t>
            </a:r>
          </a:p>
          <a:p>
            <a:endParaRPr lang="en-US" dirty="0"/>
          </a:p>
          <a:p>
            <a:r>
              <a:rPr lang="en-US" b="1" dirty="0" err="1"/>
              <a:t>OnTrackballEvent</a:t>
            </a:r>
            <a:r>
              <a:rPr lang="en-US" b="1" dirty="0"/>
              <a:t>(</a:t>
            </a:r>
            <a:r>
              <a:rPr lang="en-US" b="1" dirty="0" err="1"/>
              <a:t>MotionEvent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Occurs when trackball movement</a:t>
            </a:r>
          </a:p>
          <a:p>
            <a:endParaRPr lang="en-US" dirty="0"/>
          </a:p>
          <a:p>
            <a:r>
              <a:rPr lang="en-US" b="1" dirty="0" err="1"/>
              <a:t>OnTouchEvent</a:t>
            </a:r>
            <a:r>
              <a:rPr lang="en-US" b="1" dirty="0"/>
              <a:t>(</a:t>
            </a:r>
            <a:r>
              <a:rPr lang="en-US" b="1" dirty="0" err="1"/>
              <a:t>MotionEvent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Occurs when there is a touch on the screen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5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752736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927099"/>
            <a:ext cx="6812175" cy="709865"/>
          </a:xfrm>
        </p:spPr>
        <p:txBody>
          <a:bodyPr/>
          <a:lstStyle/>
          <a:p>
            <a:r>
              <a:rPr lang="en-US" dirty="0"/>
              <a:t>“Callback” Methods: Advantages and Disadvantages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40" y="2489201"/>
            <a:ext cx="7728919" cy="3530599"/>
          </a:xfrm>
        </p:spPr>
        <p:txBody>
          <a:bodyPr>
            <a:normAutofit/>
          </a:bodyPr>
          <a:lstStyle/>
          <a:p>
            <a:r>
              <a:rPr lang="en-US" dirty="0"/>
              <a:t>Using callback methods involves extending the View class  (e.g., button) and redefining the methods</a:t>
            </a:r>
          </a:p>
          <a:p>
            <a:endParaRPr lang="en-US" dirty="0"/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Useful for when we want to create a new button derived from the  existing button class</a:t>
            </a:r>
          </a:p>
          <a:p>
            <a:endParaRPr lang="en-US" dirty="0"/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Not very practical because it is necessary to extend to each View object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6</a:t>
            </a:fld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868794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E8CF7C5-117C-459C-9B4C-82B31795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191" y="0"/>
            <a:ext cx="9145191" cy="6858000"/>
            <a:chOff x="-1588" y="0"/>
            <a:chExt cx="12193588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B3FB86-7EC1-4073-8317-D932BC571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46F02C3-73C4-4B91-B422-EAB2FACE6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3E54839-92D5-4E97-B38E-24927FD44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8959A4D-BD4D-4664-AA21-132D65AF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ECB0910B-74A9-4D39-9741-5AD6A5A54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703AEDDF-85E0-4F20-B92E-3C244FB6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23" y="629265"/>
            <a:ext cx="3664846" cy="1622322"/>
          </a:xfrm>
        </p:spPr>
        <p:txBody>
          <a:bodyPr>
            <a:normAutofit/>
          </a:bodyPr>
          <a:lstStyle/>
          <a:p>
            <a:r>
              <a:rPr lang="pt-PT" dirty="0" err="1"/>
              <a:t>EventListeners</a:t>
            </a:r>
            <a:r>
              <a:rPr lang="pt-PT" dirty="0"/>
              <a:t>: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23" y="2418735"/>
            <a:ext cx="3664846" cy="381174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The </a:t>
            </a:r>
            <a:r>
              <a:rPr lang="en-GB" b="1" dirty="0">
                <a:solidFill>
                  <a:schemeClr val="bg1"/>
                </a:solidFill>
              </a:rPr>
              <a:t>View</a:t>
            </a:r>
            <a:r>
              <a:rPr lang="pt-PT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class defines </a:t>
            </a:r>
            <a:r>
              <a:rPr lang="en-GB" b="1" dirty="0" err="1">
                <a:solidFill>
                  <a:schemeClr val="bg1"/>
                </a:solidFill>
              </a:rPr>
              <a:t>EventListeners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interfaces to process specific events</a:t>
            </a:r>
          </a:p>
          <a:p>
            <a:pPr lvl="1">
              <a:lnSpc>
                <a:spcPct val="90000"/>
              </a:lnSpc>
            </a:pPr>
            <a:r>
              <a:rPr lang="en-GB" dirty="0">
                <a:solidFill>
                  <a:schemeClr val="bg1"/>
                </a:solidFill>
              </a:rPr>
              <a:t>On the right it is the list of those </a:t>
            </a:r>
            <a:r>
              <a:rPr lang="en-GB" dirty="0" err="1">
                <a:solidFill>
                  <a:schemeClr val="bg1"/>
                </a:solidFill>
              </a:rPr>
              <a:t>EventListeners</a:t>
            </a:r>
            <a:endParaRPr lang="en-GB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endParaRPr lang="pt-PT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B7783-22A4-40AA-AEF7-2E7521B74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097" y="645106"/>
            <a:ext cx="3942613" cy="558536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C9E16AD-C39A-45E0-9155-60C082A8D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4405" y="295729"/>
            <a:ext cx="62864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/>
              <a:t>DAM</a:t>
            </a:r>
          </a:p>
          <a:p>
            <a:pPr>
              <a:spcAft>
                <a:spcPts val="600"/>
              </a:spcAft>
            </a:pPr>
            <a:fld id="{CEE31BF8-7351-4A0F-A8BF-ABAE68EB0341}" type="slidenum">
              <a:rPr lang="pt-PT" smtClean="0"/>
              <a:pPr>
                <a:spcAft>
                  <a:spcPts val="600"/>
                </a:spcAft>
              </a:pPr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27727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927099"/>
            <a:ext cx="7194347" cy="709865"/>
          </a:xfrm>
        </p:spPr>
        <p:txBody>
          <a:bodyPr/>
          <a:lstStyle/>
          <a:p>
            <a:r>
              <a:rPr lang="pt-PT" dirty="0" err="1"/>
              <a:t>EventListeners</a:t>
            </a:r>
            <a:r>
              <a:rPr lang="pt-PT" dirty="0"/>
              <a:t>: </a:t>
            </a:r>
            <a:r>
              <a:rPr lang="pt-PT" dirty="0" err="1"/>
              <a:t>Event</a:t>
            </a:r>
            <a:r>
              <a:rPr lang="pt-PT" dirty="0"/>
              <a:t>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FA200-6368-4A34-AA6D-366130FCA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an </a:t>
            </a:r>
            <a:r>
              <a:rPr lang="en-US" dirty="0" err="1"/>
              <a:t>EventListener</a:t>
            </a:r>
            <a:r>
              <a:rPr lang="en-US" dirty="0"/>
              <a:t> interface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r>
              <a:rPr lang="en-US" dirty="0"/>
              <a:t>Register the </a:t>
            </a:r>
            <a:r>
              <a:rPr lang="en-US" dirty="0" err="1"/>
              <a:t>EventListener</a:t>
            </a:r>
            <a:r>
              <a:rPr lang="en-US" dirty="0"/>
              <a:t> object in the View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8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C4C506-AC1A-4054-8DC5-4136178B51F1}"/>
              </a:ext>
            </a:extLst>
          </p:cNvPr>
          <p:cNvSpPr/>
          <p:nvPr/>
        </p:nvSpPr>
        <p:spPr>
          <a:xfrm>
            <a:off x="1192445" y="2925090"/>
            <a:ext cx="6202270" cy="1461939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OnClickListener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mlist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View.</a:t>
            </a:r>
            <a:r>
              <a:rPr lang="en-US" sz="1200" b="1" dirty="0" err="1">
                <a:latin typeface="Consolas" panose="020B0609020204030204" pitchFamily="49" charset="0"/>
                <a:cs typeface="DejaVu Sans Mono"/>
              </a:rPr>
              <a:t>OnClickListener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() {  </a:t>
            </a:r>
          </a:p>
          <a:p>
            <a:pPr marL="12700">
              <a:spcBef>
                <a:spcPts val="100"/>
              </a:spcBef>
            </a:pPr>
            <a:endParaRPr lang="en-US" sz="1200" dirty="0">
              <a:latin typeface="Consolas" panose="020B0609020204030204" pitchFamily="49" charset="0"/>
              <a:cs typeface="DejaVu Sans Mono"/>
            </a:endParaRPr>
          </a:p>
          <a:p>
            <a:pPr marL="12700">
              <a:spcBef>
                <a:spcPts val="100"/>
              </a:spcBef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   </a:t>
            </a:r>
            <a:r>
              <a:rPr lang="en-US" sz="1200" dirty="0">
                <a:solidFill>
                  <a:srgbClr val="929000"/>
                </a:solidFill>
                <a:latin typeface="Consolas" panose="020B0609020204030204" pitchFamily="49" charset="0"/>
              </a:rPr>
              <a:t>@Override</a:t>
            </a:r>
          </a:p>
          <a:p>
            <a:pPr marL="0" lvl="1">
              <a:spcBef>
                <a:spcPts val="100"/>
              </a:spcBef>
              <a:tabLst>
                <a:tab pos="269875" algn="l"/>
              </a:tabLst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	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spc="-5" dirty="0">
                <a:solidFill>
                  <a:srgbClr val="011993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en-US" sz="1200" dirty="0" err="1">
                <a:latin typeface="Consolas" panose="020B0609020204030204" pitchFamily="49" charset="0"/>
                <a:cs typeface="DejaVu Sans Mono"/>
              </a:rPr>
              <a:t>onClick</a:t>
            </a:r>
            <a:r>
              <a:rPr lang="en-US" sz="1200" dirty="0">
                <a:latin typeface="Consolas" panose="020B0609020204030204" pitchFamily="49" charset="0"/>
                <a:cs typeface="DejaVu Sans Mono"/>
              </a:rPr>
              <a:t>(View v) {</a:t>
            </a:r>
          </a:p>
          <a:p>
            <a:pPr marL="0" lvl="1">
              <a:spcBef>
                <a:spcPts val="100"/>
              </a:spcBef>
              <a:tabLst>
                <a:tab pos="269875" algn="l"/>
              </a:tabLst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		…</a:t>
            </a:r>
          </a:p>
          <a:p>
            <a:pPr marL="0" lvl="1">
              <a:spcBef>
                <a:spcPts val="100"/>
              </a:spcBef>
              <a:tabLst>
                <a:tab pos="269875" algn="l"/>
              </a:tabLst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	}</a:t>
            </a:r>
          </a:p>
          <a:p>
            <a:pPr marL="12700">
              <a:spcBef>
                <a:spcPts val="100"/>
              </a:spcBef>
            </a:pPr>
            <a:r>
              <a:rPr lang="en-US" sz="1200" dirty="0">
                <a:latin typeface="Consolas" panose="020B0609020204030204" pitchFamily="49" charset="0"/>
                <a:cs typeface="DejaVu Sans Mono"/>
              </a:rPr>
              <a:t>});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ED2BDE-D7ED-402D-8A40-E6882E82B70A}"/>
              </a:ext>
            </a:extLst>
          </p:cNvPr>
          <p:cNvSpPr/>
          <p:nvPr/>
        </p:nvSpPr>
        <p:spPr>
          <a:xfrm>
            <a:off x="1192445" y="4948030"/>
            <a:ext cx="6202270" cy="461665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slbIcon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ImageButton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 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</a:rPr>
              <a:t>this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.findViewById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R.id.</a:t>
            </a:r>
            <a:r>
              <a:rPr lang="pt-PT" sz="1200" i="1" spc="-5" dirty="0" err="1">
                <a:solidFill>
                  <a:srgbClr val="7B248D"/>
                </a:solidFill>
                <a:latin typeface="Consolas" panose="020B0609020204030204" pitchFamily="49" charset="0"/>
                <a:cs typeface="DejaVu Sans Mono"/>
              </a:rPr>
              <a:t>slbIcon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 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slbIcon.</a:t>
            </a:r>
            <a:r>
              <a:rPr lang="pt-PT" sz="1200" b="1" dirty="0" err="1">
                <a:latin typeface="Consolas" panose="020B0609020204030204" pitchFamily="49" charset="0"/>
                <a:cs typeface="DejaVu Sans Mono"/>
              </a:rPr>
              <a:t>setOnClickListener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mlist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4261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7B7B2-05D7-4B69-A6DB-BA89E015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EventListeners</a:t>
            </a:r>
            <a:r>
              <a:rPr lang="pt-PT" dirty="0"/>
              <a:t>: </a:t>
            </a:r>
            <a:r>
              <a:rPr lang="pt-PT" dirty="0" err="1"/>
              <a:t>Alternative</a:t>
            </a:r>
            <a:r>
              <a:rPr lang="pt-PT" dirty="0"/>
              <a:t> </a:t>
            </a:r>
            <a:r>
              <a:rPr lang="pt-PT" dirty="0" err="1"/>
              <a:t>Way</a:t>
            </a:r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36BF5-98C9-4E5B-A44B-0F23D6BA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t-PT"/>
              <a:t>DAM</a:t>
            </a:r>
          </a:p>
          <a:p>
            <a:fld id="{CEE31BF8-7351-4A0F-A8BF-ABAE68EB0341}" type="slidenum">
              <a:rPr lang="pt-PT" sz="1200" smtClean="0"/>
              <a:pPr/>
              <a:t>9</a:t>
            </a:fld>
            <a:endParaRPr lang="pt-PT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0FB915-99E6-4C3A-8491-E6A062B083E7}"/>
              </a:ext>
            </a:extLst>
          </p:cNvPr>
          <p:cNvSpPr/>
          <p:nvPr/>
        </p:nvSpPr>
        <p:spPr>
          <a:xfrm>
            <a:off x="1081126" y="2249237"/>
            <a:ext cx="6202270" cy="1734899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12700" marR="539750" indent="-12700">
              <a:lnSpc>
                <a:spcPts val="1600"/>
              </a:lnSpc>
              <a:spcBef>
                <a:spcPts val="219"/>
              </a:spcBef>
            </a:pP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//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Anonymous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implementation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of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</a:t>
            </a:r>
            <a:r>
              <a:rPr lang="pt-PT" sz="1200" dirty="0" err="1">
                <a:solidFill>
                  <a:srgbClr val="009051"/>
                </a:solidFill>
                <a:latin typeface="Consolas" panose="020B0609020204030204" pitchFamily="49" charset="0"/>
              </a:rPr>
              <a:t>OnclickListener</a:t>
            </a:r>
            <a:r>
              <a:rPr lang="pt-PT" sz="1200" dirty="0">
                <a:solidFill>
                  <a:srgbClr val="009051"/>
                </a:solidFill>
                <a:latin typeface="Consolas" panose="020B0609020204030204" pitchFamily="49" charset="0"/>
              </a:rPr>
              <a:t>  </a:t>
            </a:r>
          </a:p>
          <a:p>
            <a:pPr marL="12700" marR="539750" indent="-12700">
              <a:lnSpc>
                <a:spcPts val="1600"/>
              </a:lnSpc>
              <a:spcBef>
                <a:spcPts val="219"/>
              </a:spcBef>
            </a:pP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slbIcon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ImageButton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 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this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.findViewById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R.id.</a:t>
            </a:r>
            <a:r>
              <a:rPr lang="pt-PT" sz="1200" b="1" i="1" spc="-5" dirty="0" err="1">
                <a:solidFill>
                  <a:srgbClr val="7B248D"/>
                </a:solidFill>
                <a:latin typeface="Consolas" panose="020B0609020204030204" pitchFamily="49" charset="0"/>
                <a:cs typeface="DejaVu Sans Mono"/>
              </a:rPr>
              <a:t>slbIcon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  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slbIcon.</a:t>
            </a:r>
            <a:r>
              <a:rPr lang="pt-PT" sz="1200" b="1" spc="-5" dirty="0" err="1">
                <a:latin typeface="Consolas" panose="020B0609020204030204" pitchFamily="49" charset="0"/>
                <a:cs typeface="DejaVu Sans Mono"/>
              </a:rPr>
              <a:t>setOnClickListener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new</a:t>
            </a:r>
            <a:r>
              <a:rPr lang="pt-PT" sz="1200" b="1" spc="-5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View.OnClickListener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()</a:t>
            </a:r>
            <a:r>
              <a:rPr lang="pt-PT" sz="1200" spc="4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{</a:t>
            </a:r>
          </a:p>
          <a:p>
            <a:pPr>
              <a:lnSpc>
                <a:spcPts val="1520"/>
              </a:lnSpc>
              <a:tabLst>
                <a:tab pos="269875" algn="l"/>
              </a:tabLst>
            </a:pPr>
            <a:r>
              <a:rPr lang="pt-PT" sz="1200" dirty="0">
                <a:solidFill>
                  <a:srgbClr val="929000"/>
                </a:solidFill>
                <a:latin typeface="Consolas" panose="020B0609020204030204" pitchFamily="49" charset="0"/>
                <a:cs typeface="DejaVu Sans Mono"/>
              </a:rPr>
              <a:t>	@</a:t>
            </a:r>
            <a:r>
              <a:rPr lang="pt-PT" sz="1200" dirty="0" err="1">
                <a:solidFill>
                  <a:srgbClr val="929000"/>
                </a:solidFill>
                <a:latin typeface="Consolas" panose="020B0609020204030204" pitchFamily="49" charset="0"/>
              </a:rPr>
              <a:t>Override</a:t>
            </a:r>
            <a:endParaRPr lang="pt-PT" sz="1200" dirty="0">
              <a:solidFill>
                <a:srgbClr val="929000"/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  <a:tabLst>
                <a:tab pos="269875" algn="l"/>
              </a:tabLst>
            </a:pP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	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public</a:t>
            </a:r>
            <a:r>
              <a:rPr lang="pt-PT" sz="1200" b="1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void</a:t>
            </a:r>
            <a:r>
              <a:rPr lang="pt-PT" sz="1200" b="1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onClick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View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v)</a:t>
            </a:r>
            <a:r>
              <a:rPr lang="pt-PT" sz="1200" spc="-1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{</a:t>
            </a:r>
          </a:p>
          <a:p>
            <a:pPr defTabSz="6011863">
              <a:lnSpc>
                <a:spcPts val="1600"/>
              </a:lnSpc>
              <a:tabLst>
                <a:tab pos="269875" algn="l"/>
                <a:tab pos="541338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	…</a:t>
            </a:r>
          </a:p>
          <a:p>
            <a:pPr>
              <a:lnSpc>
                <a:spcPts val="1600"/>
              </a:lnSpc>
              <a:tabLst>
                <a:tab pos="269875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}</a:t>
            </a:r>
          </a:p>
          <a:p>
            <a:pPr marL="12700">
              <a:lnSpc>
                <a:spcPts val="1600"/>
              </a:lnSpc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});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E763BF-1B6A-4919-BBE9-36454E2DF306}"/>
              </a:ext>
            </a:extLst>
          </p:cNvPr>
          <p:cNvSpPr/>
          <p:nvPr/>
        </p:nvSpPr>
        <p:spPr>
          <a:xfrm>
            <a:off x="1081126" y="4230423"/>
            <a:ext cx="6202270" cy="2509470"/>
          </a:xfrm>
          <a:prstGeom prst="rect">
            <a:avLst/>
          </a:prstGeom>
          <a:ln>
            <a:solidFill>
              <a:srgbClr val="00A1A4"/>
            </a:solidFill>
          </a:ln>
        </p:spPr>
        <p:txBody>
          <a:bodyPr wrap="square">
            <a:spAutoFit/>
          </a:bodyPr>
          <a:lstStyle/>
          <a:p>
            <a:pPr marL="440690" marR="5080" indent="-428625" defTabSz="6011863">
              <a:lnSpc>
                <a:spcPts val="1600"/>
              </a:lnSpc>
              <a:tabLst>
                <a:tab pos="269875" algn="l"/>
                <a:tab pos="541338" algn="l"/>
              </a:tabLst>
            </a:pP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private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OnClickListener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mlist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new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View.OnClickListener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()</a:t>
            </a:r>
            <a:r>
              <a:rPr lang="pt-PT" sz="1200" spc="-11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{  </a:t>
            </a:r>
          </a:p>
          <a:p>
            <a:pPr marL="440690" marR="5080" indent="-428625" defTabSz="6011863">
              <a:lnSpc>
                <a:spcPts val="1600"/>
              </a:lnSpc>
              <a:tabLst>
                <a:tab pos="269875" algn="l"/>
                <a:tab pos="541338" algn="l"/>
              </a:tabLst>
            </a:pPr>
            <a:r>
              <a:rPr lang="pt-PT" sz="1200" dirty="0">
                <a:solidFill>
                  <a:srgbClr val="929000"/>
                </a:solidFill>
                <a:latin typeface="Consolas" panose="020B0609020204030204" pitchFamily="49" charset="0"/>
                <a:cs typeface="DejaVu Sans Mono"/>
              </a:rPr>
              <a:t>	@</a:t>
            </a:r>
            <a:r>
              <a:rPr lang="pt-PT" sz="1200" dirty="0" err="1">
                <a:solidFill>
                  <a:srgbClr val="929000"/>
                </a:solidFill>
                <a:latin typeface="Consolas" panose="020B0609020204030204" pitchFamily="49" charset="0"/>
                <a:cs typeface="DejaVu Sans Mono"/>
              </a:rPr>
              <a:t>Override</a:t>
            </a: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 defTabSz="6011863">
              <a:lnSpc>
                <a:spcPts val="1520"/>
              </a:lnSpc>
              <a:tabLst>
                <a:tab pos="269875" algn="l"/>
                <a:tab pos="541338" algn="l"/>
              </a:tabLst>
            </a:pP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	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public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void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onClick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View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v)</a:t>
            </a:r>
            <a:r>
              <a:rPr lang="pt-PT" sz="1200" spc="-15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{</a:t>
            </a:r>
          </a:p>
          <a:p>
            <a:pPr defTabSz="6011863">
              <a:lnSpc>
                <a:spcPts val="1600"/>
              </a:lnSpc>
              <a:tabLst>
                <a:tab pos="269875" algn="l"/>
                <a:tab pos="541338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	…</a:t>
            </a:r>
          </a:p>
          <a:p>
            <a:pPr defTabSz="6011863">
              <a:lnSpc>
                <a:spcPts val="1600"/>
              </a:lnSpc>
              <a:tabLst>
                <a:tab pos="269875" algn="l"/>
                <a:tab pos="541338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}</a:t>
            </a:r>
          </a:p>
          <a:p>
            <a:pPr marL="12700" defTabSz="6011863">
              <a:lnSpc>
                <a:spcPts val="1639"/>
              </a:lnSpc>
              <a:tabLst>
                <a:tab pos="269875" algn="l"/>
                <a:tab pos="541338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});</a:t>
            </a:r>
          </a:p>
          <a:p>
            <a:pPr defTabSz="6011863">
              <a:lnSpc>
                <a:spcPct val="100000"/>
              </a:lnSpc>
              <a:spcBef>
                <a:spcPts val="10"/>
              </a:spcBef>
              <a:tabLst>
                <a:tab pos="269875" algn="l"/>
                <a:tab pos="541338" algn="l"/>
              </a:tabLst>
            </a:pPr>
            <a:endParaRPr lang="pt-PT" sz="1200" dirty="0">
              <a:latin typeface="Consolas" panose="020B0609020204030204" pitchFamily="49" charset="0"/>
              <a:cs typeface="DejaVu Sans Mono"/>
            </a:endParaRPr>
          </a:p>
          <a:p>
            <a:pPr marR="82550" defTabSz="6011863">
              <a:lnSpc>
                <a:spcPts val="1600"/>
              </a:lnSpc>
              <a:tabLst>
                <a:tab pos="269875" algn="l"/>
                <a:tab pos="541338" algn="l"/>
              </a:tabLst>
            </a:pP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protected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void</a:t>
            </a:r>
            <a:r>
              <a:rPr lang="pt-PT" sz="1200" dirty="0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onCreate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Bundle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savedInstanceState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 {  </a:t>
            </a:r>
          </a:p>
          <a:p>
            <a:pPr marR="82550" defTabSz="6011863">
              <a:lnSpc>
                <a:spcPts val="1600"/>
              </a:lnSpc>
              <a:tabLst>
                <a:tab pos="269875" algn="l"/>
                <a:tab pos="541338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slbIcon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 = 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ImageButton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 </a:t>
            </a:r>
            <a:r>
              <a:rPr lang="pt-PT" sz="1200" spc="-5" dirty="0" err="1">
                <a:solidFill>
                  <a:srgbClr val="011993"/>
                </a:solidFill>
                <a:latin typeface="Consolas" panose="020B0609020204030204" pitchFamily="49" charset="0"/>
                <a:cs typeface="DejaVu Sans Mono"/>
              </a:rPr>
              <a:t>this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.findViewById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spc="-5" dirty="0" err="1">
                <a:latin typeface="Consolas" panose="020B0609020204030204" pitchFamily="49" charset="0"/>
                <a:cs typeface="DejaVu Sans Mono"/>
              </a:rPr>
              <a:t>R.id.</a:t>
            </a:r>
            <a:r>
              <a:rPr lang="pt-PT" sz="1200" i="1" spc="-5" dirty="0" err="1">
                <a:solidFill>
                  <a:srgbClr val="7B248D"/>
                </a:solidFill>
                <a:latin typeface="Consolas" panose="020B0609020204030204" pitchFamily="49" charset="0"/>
                <a:cs typeface="DejaVu Sans Mono"/>
              </a:rPr>
              <a:t>slbIcon</a:t>
            </a:r>
            <a:r>
              <a:rPr lang="pt-PT" sz="1200" spc="-5" dirty="0">
                <a:latin typeface="Consolas" panose="020B0609020204030204" pitchFamily="49" charset="0"/>
                <a:cs typeface="DejaVu Sans Mono"/>
              </a:rPr>
              <a:t>);  	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slbIcon.</a:t>
            </a:r>
            <a:r>
              <a:rPr lang="pt-PT" sz="1200" b="1" dirty="0" err="1">
                <a:latin typeface="Consolas" panose="020B0609020204030204" pitchFamily="49" charset="0"/>
                <a:cs typeface="DejaVu Sans Mono"/>
              </a:rPr>
              <a:t>setOnClickListener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(</a:t>
            </a:r>
            <a:r>
              <a:rPr lang="pt-PT" sz="1200" dirty="0" err="1">
                <a:latin typeface="Consolas" panose="020B0609020204030204" pitchFamily="49" charset="0"/>
                <a:cs typeface="DejaVu Sans Mono"/>
              </a:rPr>
              <a:t>mlist</a:t>
            </a:r>
            <a:r>
              <a:rPr lang="pt-PT" sz="1200" dirty="0">
                <a:latin typeface="Consolas" panose="020B0609020204030204" pitchFamily="49" charset="0"/>
                <a:cs typeface="DejaVu Sans Mono"/>
              </a:rPr>
              <a:t>);</a:t>
            </a:r>
          </a:p>
          <a:p>
            <a:pPr marR="82550" defTabSz="6011863">
              <a:lnSpc>
                <a:spcPts val="1600"/>
              </a:lnSpc>
              <a:tabLst>
                <a:tab pos="269875" algn="l"/>
                <a:tab pos="541338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	…</a:t>
            </a:r>
          </a:p>
          <a:p>
            <a:pPr defTabSz="6011863">
              <a:lnSpc>
                <a:spcPts val="1639"/>
              </a:lnSpc>
              <a:tabLst>
                <a:tab pos="269875" algn="l"/>
                <a:tab pos="541338" algn="l"/>
              </a:tabLst>
            </a:pPr>
            <a:r>
              <a:rPr lang="pt-PT" sz="1200" dirty="0">
                <a:latin typeface="Consolas" panose="020B0609020204030204" pitchFamily="49" charset="0"/>
                <a:cs typeface="DejaVu Sans Mono"/>
              </a:rPr>
              <a:t>}</a:t>
            </a:r>
            <a:endParaRPr lang="en-US" sz="1200" dirty="0">
              <a:latin typeface="Consolas" panose="020B0609020204030204" pitchFamily="49" charset="0"/>
              <a:cs typeface="DejaVu Sans Mon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60CF08-6059-4477-BB60-27C99AC13173}"/>
              </a:ext>
            </a:extLst>
          </p:cNvPr>
          <p:cNvSpPr txBox="1"/>
          <p:nvPr/>
        </p:nvSpPr>
        <p:spPr>
          <a:xfrm>
            <a:off x="659958" y="3919993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 err="1"/>
              <a:t>or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2389803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>
    <a:spDef>
      <a:spPr>
        <a:blipFill>
          <a:blip xmlns:r="http://schemas.openxmlformats.org/officeDocument/2006/relationships" r:embed="rId2" cstate="print"/>
          <a:stretch>
            <a:fillRect/>
          </a:stretch>
        </a:blipFill>
      </a:spPr>
      <a:bodyPr wrap="square" lIns="0" tIns="0" rIns="0" bIns="0" rtlCol="0"/>
      <a:lstStyle>
        <a:defPPr algn="l"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1942</Words>
  <Application>Microsoft Office PowerPoint</Application>
  <PresentationFormat>On-screen Show (4:3)</PresentationFormat>
  <Paragraphs>430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Calibri</vt:lpstr>
      <vt:lpstr>Carlito</vt:lpstr>
      <vt:lpstr>Century Gothic</vt:lpstr>
      <vt:lpstr>Consolas</vt:lpstr>
      <vt:lpstr>Wingdings 3</vt:lpstr>
      <vt:lpstr>Ion Boardroom</vt:lpstr>
      <vt:lpstr>Android:  Events and Intents  </vt:lpstr>
      <vt:lpstr>Events</vt:lpstr>
      <vt:lpstr>Event Management (I)</vt:lpstr>
      <vt:lpstr>Event Management (II)</vt:lpstr>
      <vt:lpstr>“Callback” Methods</vt:lpstr>
      <vt:lpstr>“Callback” Methods: Advantages and Disadvantages</vt:lpstr>
      <vt:lpstr>EventListeners: Interfaces</vt:lpstr>
      <vt:lpstr>EventListeners: Event Management</vt:lpstr>
      <vt:lpstr>EventListeners: Alternative Way</vt:lpstr>
      <vt:lpstr>EventListeners: Anonymous Implementation</vt:lpstr>
      <vt:lpstr>EventListener: MainActivity Implements the Interface (I)</vt:lpstr>
      <vt:lpstr>EventListeners: MainActivity Implements the Interface (II)</vt:lpstr>
      <vt:lpstr>Event Management in XML (I)</vt:lpstr>
      <vt:lpstr>Event Management in XML (II)</vt:lpstr>
      <vt:lpstr>Events using XML</vt:lpstr>
      <vt:lpstr>EventListeners: Examples</vt:lpstr>
      <vt:lpstr>Intents</vt:lpstr>
      <vt:lpstr>Intents</vt:lpstr>
      <vt:lpstr>Intents: Explicit</vt:lpstr>
      <vt:lpstr>Intents: Implicit</vt:lpstr>
      <vt:lpstr>Intents: Implicit (Example)</vt:lpstr>
      <vt:lpstr>Intents: can carry data</vt:lpstr>
      <vt:lpstr>Intents: Getting Data</vt:lpstr>
      <vt:lpstr>Intents: Starting Activities</vt:lpstr>
      <vt:lpstr>Intent Object</vt:lpstr>
      <vt:lpstr>Implicit Intent Resolution</vt:lpstr>
      <vt:lpstr>Implicit Intent: “Action” Test</vt:lpstr>
      <vt:lpstr>Implicit Intent: “Category” Test</vt:lpstr>
      <vt:lpstr>Implicit Intent: “Data” Test</vt:lpstr>
      <vt:lpstr>Starting activities</vt:lpstr>
      <vt:lpstr>Starting Activities</vt:lpstr>
      <vt:lpstr>Starting Activities that can return results</vt:lpstr>
      <vt:lpstr>Getting the result of an Activity</vt:lpstr>
      <vt:lpstr>Finishing Activities</vt:lpstr>
      <vt:lpstr>Back Action Bar button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Android:  Events and Intents  </dc:title>
  <dc:creator>António Teófilo</dc:creator>
  <cp:lastModifiedBy>António Teófilo</cp:lastModifiedBy>
  <cp:revision>15</cp:revision>
  <dcterms:created xsi:type="dcterms:W3CDTF">2020-04-22T18:14:59Z</dcterms:created>
  <dcterms:modified xsi:type="dcterms:W3CDTF">2020-04-22T18:26:16Z</dcterms:modified>
</cp:coreProperties>
</file>